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4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9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312" r:id="rId45"/>
    <p:sldId id="313" r:id="rId46"/>
    <p:sldId id="31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9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47113-F394-4518-8843-9EF307373681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D7FA4-6367-4747-8FFE-BD4AA1B1D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61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A7F553E-7AB2-411F-90E9-7C362C29AB9B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05638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C4F3EB-860E-441B-91CC-4237BC219736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08728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B0D1CE2-711F-471D-924F-13FDDC594C14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40911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F74BE4-C00C-4411-999E-1B07A2C09E42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50685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88544F-42D3-4B67-9839-66D15ABA6BF8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93077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BAFE177-A640-40A1-BCFD-A05E040CF837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18212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9E0F669-28A4-4370-B027-7388B173AAB5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26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18012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9E46A8F-0D72-4DEB-B57B-83B64F0AFE29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31926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346332-CF47-4240-8AF8-56238752FC0C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9272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E98FA5-99C7-487C-8D1A-03548E47A381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15858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F03A9DC-C56A-4053-8CCA-26A8AC9114CA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02114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82BDE42F-11FA-4B38-8F18-7056A828CB97}" type="slidenum">
              <a:rPr lang="en-US" altLang="en-US" sz="1300">
                <a:solidFill>
                  <a:srgbClr val="000000"/>
                </a:solidFill>
              </a:rPr>
              <a:pPr algn="r" eaLnBrk="1" hangingPunct="1"/>
              <a:t>30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54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4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3075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7624A59-1DEE-4FE8-8B3D-CEBF3133F057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12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265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en-US" smtClean="0"/>
          </a:p>
        </p:txBody>
      </p:sp>
    </p:spTree>
    <p:extLst>
      <p:ext uri="{BB962C8B-B14F-4D97-AF65-F5344CB8AC3E}">
        <p14:creationId xmlns:p14="http://schemas.microsoft.com/office/powerpoint/2010/main" val="499304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503DF2-96ED-4455-9E17-1A5F7AD3D26F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06751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BC0B3AA-7578-4BE1-A235-4BB2455E7B91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5942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2B00600-E5C5-4F8A-86B4-5803B496732E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65717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25B2C6-744D-44B8-A73E-BA152515FD3B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71270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A02D545-CDCD-4797-BCD7-58B08DAEA7CE}" type="slidenum">
              <a:rPr lang="en-US" altLang="en-US" sz="1200"/>
              <a:pPr eaLnBrk="1" hangingPunct="1"/>
              <a:t>36</a:t>
            </a:fld>
            <a:endParaRPr lang="en-US" altLang="en-US" sz="12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23341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536B6C5-9A3C-458B-94F6-761B233D1791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39018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5AFA53-97F7-4C48-AB6F-EF6647E7F0B3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35565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940182D-E0D5-4258-9DEF-D838817945F2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1172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7CF2F3-4E6F-42B5-A5B8-18C0C8FC97F5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2693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5E63F3-8BC3-4F55-A02C-7B08913DB754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23347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C728EEE-3743-4727-B323-3F4ECE6275AF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9469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B81DE65-D899-47EC-90E7-10F90B4EAB25}" type="slidenum">
              <a:rPr lang="en-US" altLang="en-US">
                <a:solidFill>
                  <a:srgbClr val="000000"/>
                </a:solidFill>
              </a:rPr>
              <a:pPr/>
              <a:t>42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18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DE3CA39-EB50-421D-B2A0-DCE84C46142C}" type="slidenum">
              <a:rPr lang="en-US" altLang="en-US">
                <a:solidFill>
                  <a:srgbClr val="000000"/>
                </a:solidFill>
              </a:rPr>
              <a:pPr/>
              <a:t>43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7033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4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34357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FDE7E6D-1846-4D47-B532-E721B685F016}" type="slidenum">
              <a:rPr lang="en-US" altLang="en-US">
                <a:solidFill>
                  <a:srgbClr val="000000"/>
                </a:solidFill>
              </a:rPr>
              <a:pPr/>
              <a:t>44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7136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8417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DB877A-4EC0-47C0-BF58-2A1A70D9D963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77538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0DFBC44D-F19A-4E6D-BFE9-E09B3E8CF9D2}" type="slidenum">
              <a:rPr lang="en-US" altLang="en-US" sz="1300">
                <a:solidFill>
                  <a:srgbClr val="000000"/>
                </a:solidFill>
              </a:rPr>
              <a:pPr algn="r"/>
              <a:t>14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9837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172235E-0501-465C-9F0C-9167CD222996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15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5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F64D649-50A4-44C6-8B45-87E8AF14E1B3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4022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73BDE8-673F-4DD3-BCFF-2AC91D7EE41C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17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18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2C3BEB8-4E1C-4B28-BCB9-C7D7212AD12E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19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5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BD280D-CB38-4A34-9A9C-4037B1907D01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065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E3EDA0-C8AD-4562-852C-25AF014D429B}" type="slidenum">
              <a:rPr lang="de-DE" altLang="en-US"/>
              <a:pPr/>
              <a:t>‹#›</a:t>
            </a:fld>
            <a:endParaRPr lang="de-D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37859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5.png"/><Relationship Id="rId4" Type="http://schemas.openxmlformats.org/officeDocument/2006/relationships/image" Target="../media/image13.jpe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3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5.bin"/><Relationship Id="rId2" Type="http://schemas.openxmlformats.org/officeDocument/2006/relationships/tags" Target="../tags/tag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1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0.wmf"/><Relationship Id="rId5" Type="http://schemas.openxmlformats.org/officeDocument/2006/relationships/image" Target="../media/image28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0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oleObject" Target="../embeddings/oleObject25.bin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40.wmf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38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24.bin"/><Relationship Id="rId20" Type="http://schemas.openxmlformats.org/officeDocument/2006/relationships/oleObject" Target="../embeddings/oleObject26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7.wmf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39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73" y="1726002"/>
            <a:ext cx="8928849" cy="2387600"/>
          </a:xfrm>
        </p:spPr>
        <p:txBody>
          <a:bodyPr/>
          <a:lstStyle/>
          <a:p>
            <a:r>
              <a:rPr lang="en-GB" dirty="0" smtClean="0"/>
              <a:t>CS654: Digital Image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7" y="4502991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37: Feature Representation and Matching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9388" y="6363476"/>
            <a:ext cx="6404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A6A6A6"/>
                </a:solidFill>
                <a:latin typeface="Arial" panose="020B0604020202020204" pitchFamily="34" charset="0"/>
              </a:rPr>
              <a:t>Slide adapted from: Kristen </a:t>
            </a:r>
            <a:r>
              <a:rPr lang="en-US" dirty="0" err="1" smtClean="0">
                <a:solidFill>
                  <a:srgbClr val="A6A6A6"/>
                </a:solidFill>
                <a:latin typeface="Arial" panose="020B0604020202020204" pitchFamily="34" charset="0"/>
              </a:rPr>
              <a:t>Grauman</a:t>
            </a:r>
            <a:r>
              <a:rPr lang="en-US" dirty="0" smtClean="0">
                <a:solidFill>
                  <a:srgbClr val="A6A6A6"/>
                </a:solidFill>
                <a:latin typeface="Arial" panose="020B0604020202020204" pitchFamily="34" charset="0"/>
              </a:rPr>
              <a:t>, </a:t>
            </a:r>
            <a:r>
              <a:rPr lang="en-US" altLang="en-US" dirty="0">
                <a:solidFill>
                  <a:srgbClr val="A6A6A6"/>
                </a:solidFill>
                <a:latin typeface="Arial" panose="020B0604020202020204" pitchFamily="34" charset="0"/>
              </a:rPr>
              <a:t>Derek </a:t>
            </a:r>
            <a:r>
              <a:rPr lang="en-US" altLang="en-US" dirty="0" err="1">
                <a:solidFill>
                  <a:srgbClr val="A6A6A6"/>
                </a:solidFill>
                <a:latin typeface="Arial" panose="020B0604020202020204" pitchFamily="34" charset="0"/>
              </a:rPr>
              <a:t>Hoiem</a:t>
            </a:r>
            <a:r>
              <a:rPr lang="en-US" altLang="en-US" dirty="0">
                <a:solidFill>
                  <a:srgbClr val="A6A6A6"/>
                </a:solidFill>
                <a:latin typeface="Arial" panose="020B0604020202020204" pitchFamily="34" charset="0"/>
              </a:rPr>
              <a:t>, A. </a:t>
            </a:r>
            <a:r>
              <a:rPr lang="en-US" altLang="en-US" dirty="0" err="1" smtClean="0">
                <a:solidFill>
                  <a:srgbClr val="A6A6A6"/>
                </a:solidFill>
                <a:latin typeface="Arial" panose="020B0604020202020204" pitchFamily="34" charset="0"/>
              </a:rPr>
              <a:t>Efros</a:t>
            </a:r>
            <a:endParaRPr lang="en-US" altLang="en-US" dirty="0">
              <a:solidFill>
                <a:srgbClr val="A6A6A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Distance Measures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final distance metric considered here is the </a:t>
            </a:r>
            <a:r>
              <a:rPr lang="en-US" altLang="en-US" i="1" dirty="0" smtClean="0"/>
              <a:t>maximum value</a:t>
            </a:r>
            <a:r>
              <a:rPr lang="en-US" altLang="en-US" dirty="0" smtClean="0"/>
              <a:t> metric defined by: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 smtClean="0"/>
              <a:t>The normalized version:</a:t>
            </a:r>
          </a:p>
          <a:p>
            <a:pPr eaLnBrk="1" hangingPunct="1"/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>
            <p:extLst/>
          </p:nvPr>
        </p:nvGraphicFramePr>
        <p:xfrm>
          <a:off x="1935842" y="2608263"/>
          <a:ext cx="55626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3" imgW="2070100" imgH="254000" progId="Equation.3">
                  <p:embed/>
                </p:oleObj>
              </mc:Choice>
              <mc:Fallback>
                <p:oleObj name="Equation" r:id="rId3" imgW="2070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842" y="2608263"/>
                        <a:ext cx="5562600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23558" name="Object 6"/>
          <p:cNvGraphicFramePr>
            <a:graphicFrameLocks noChangeAspect="1"/>
          </p:cNvGraphicFramePr>
          <p:nvPr/>
        </p:nvGraphicFramePr>
        <p:xfrm>
          <a:off x="1676400" y="4800600"/>
          <a:ext cx="54864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5" imgW="2146300" imgH="482600" progId="Equation.3">
                  <p:embed/>
                </p:oleObj>
              </mc:Choice>
              <mc:Fallback>
                <p:oleObj name="Equation" r:id="rId5" imgW="2146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800600"/>
                        <a:ext cx="54864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1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extract features?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altLang="en-US" sz="2400" dirty="0" smtClean="0"/>
              <a:t>Motivation: panorama stitching</a:t>
            </a:r>
          </a:p>
          <a:p>
            <a:pPr lvl="1"/>
            <a:r>
              <a:rPr lang="en-US" altLang="en-US" sz="2000" dirty="0" smtClean="0"/>
              <a:t>We have two images – how do we combine them?</a:t>
            </a:r>
          </a:p>
        </p:txBody>
      </p:sp>
      <p:pic>
        <p:nvPicPr>
          <p:cNvPr id="101380" name="Picture 4" descr="imag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832847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1" name="Picture 5" descr="imag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32847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63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smtClean="0"/>
              <a:t>Detection: </a:t>
            </a:r>
            <a:r>
              <a:rPr lang="en-US" altLang="en-US" sz="2400" smtClean="0"/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smtClean="0"/>
              <a:t>Description</a:t>
            </a:r>
            <a:r>
              <a:rPr lang="en-US" altLang="en-US" sz="2400" smtClean="0"/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smtClean="0"/>
              <a:t>Matching: </a:t>
            </a:r>
            <a:r>
              <a:rPr lang="en-US" altLang="en-US" sz="2400" smtClean="0"/>
              <a:t>Determine correspondence between descriptors in two views</a:t>
            </a:r>
          </a:p>
        </p:txBody>
      </p:sp>
      <p:pic>
        <p:nvPicPr>
          <p:cNvPr id="2054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graphicFrame>
          <p:nvGraphicFramePr>
            <p:cNvPr id="2051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0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70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2066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cs typeface="+mn-cs"/>
                </a:endParaRPr>
              </a:p>
            </p:txBody>
          </p:sp>
          <p:graphicFrame>
            <p:nvGraphicFramePr>
              <p:cNvPr id="2050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1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67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2060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62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3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4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5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1227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good features</a:t>
            </a:r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435" y="3505200"/>
            <a:ext cx="8857129" cy="3581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dirty="0" smtClean="0"/>
              <a:t>Repeatability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 smtClean="0"/>
              <a:t>The same feature can be found in several images despite geometric and photometric transformations 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dirty="0" smtClean="0"/>
              <a:t>Saliency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 smtClean="0"/>
              <a:t>Each feature is distinctive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dirty="0" smtClean="0"/>
              <a:t>Compactness and efficiency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 smtClean="0"/>
              <a:t>Many fewer features than image pixels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dirty="0" smtClean="0"/>
              <a:t>Locality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 smtClean="0"/>
              <a:t>A feature occupies a relatively small area of the image</a:t>
            </a:r>
          </a:p>
        </p:txBody>
      </p:sp>
      <p:grpSp>
        <p:nvGrpSpPr>
          <p:cNvPr id="102404" name="Group 11"/>
          <p:cNvGrpSpPr>
            <a:grpSpLocks/>
          </p:cNvGrpSpPr>
          <p:nvPr/>
        </p:nvGrpSpPr>
        <p:grpSpPr bwMode="auto">
          <a:xfrm>
            <a:off x="1714500" y="1272988"/>
            <a:ext cx="5791200" cy="2133600"/>
            <a:chOff x="528" y="624"/>
            <a:chExt cx="4715" cy="1678"/>
          </a:xfrm>
        </p:grpSpPr>
        <p:pic>
          <p:nvPicPr>
            <p:cNvPr id="102405" name="Picture 9" descr="SIFT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06" name="Picture 10" descr="SIFT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711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Goal: interest operator repeatability</a:t>
            </a:r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681968" y="1748641"/>
            <a:ext cx="7620000" cy="4455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100" dirty="0">
                <a:solidFill>
                  <a:srgbClr val="000000"/>
                </a:solidFill>
                <a:cs typeface="Times New Roman" panose="02020603050405020304" pitchFamily="18" charset="0"/>
              </a:rPr>
              <a:t>We want to detect (at least some of) the same points in both images.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 sz="2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 sz="2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 sz="2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2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2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 sz="210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ct val="50000"/>
              </a:spcBef>
            </a:pPr>
            <a:r>
              <a:rPr lang="en-US" altLang="en-US" sz="21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Yet </a:t>
            </a:r>
            <a:r>
              <a:rPr lang="en-US" altLang="en-US" sz="2100" dirty="0">
                <a:solidFill>
                  <a:srgbClr val="000000"/>
                </a:solidFill>
                <a:cs typeface="Times New Roman" panose="02020603050405020304" pitchFamily="18" charset="0"/>
              </a:rPr>
              <a:t>we have to be able to run the detection procedure </a:t>
            </a:r>
            <a:r>
              <a:rPr lang="en-US" altLang="en-US" sz="2100" i="1" dirty="0">
                <a:solidFill>
                  <a:srgbClr val="000000"/>
                </a:solidFill>
                <a:cs typeface="Times New Roman" panose="02020603050405020304" pitchFamily="18" charset="0"/>
              </a:rPr>
              <a:t>independently</a:t>
            </a:r>
            <a:r>
              <a:rPr lang="en-US" altLang="en-US" sz="2100" dirty="0">
                <a:solidFill>
                  <a:srgbClr val="000000"/>
                </a:solidFill>
                <a:cs typeface="Times New Roman" panose="02020603050405020304" pitchFamily="18" charset="0"/>
              </a:rPr>
              <a:t> per image.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838200" y="2514600"/>
            <a:ext cx="7488238" cy="2671763"/>
            <a:chOff x="838200" y="3429000"/>
            <a:chExt cx="7487497" cy="2671465"/>
          </a:xfrm>
        </p:grpSpPr>
        <p:grpSp>
          <p:nvGrpSpPr>
            <p:cNvPr id="103430" name="Group 20"/>
            <p:cNvGrpSpPr>
              <a:grpSpLocks noChangeAspect="1"/>
            </p:cNvGrpSpPr>
            <p:nvPr/>
          </p:nvGrpSpPr>
          <p:grpSpPr bwMode="auto">
            <a:xfrm>
              <a:off x="838200" y="3429000"/>
              <a:ext cx="3657600" cy="2133600"/>
              <a:chOff x="838200" y="3429000"/>
              <a:chExt cx="3265714" cy="1905000"/>
            </a:xfrm>
          </p:grpSpPr>
          <p:pic>
            <p:nvPicPr>
              <p:cNvPr id="103438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0" y="3429000"/>
                <a:ext cx="3265714" cy="190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1998945" y="4010074"/>
                <a:ext cx="145978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cs typeface="+mn-cs"/>
                </a:endParaRPr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1563842" y="4589730"/>
                <a:ext cx="144562" cy="14597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cs typeface="+mn-cs"/>
                </a:endParaRPr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144923" y="4880267"/>
                <a:ext cx="144562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cs typeface="+mn-cs"/>
                </a:endParaRPr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724587" y="4445171"/>
                <a:ext cx="145978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cs typeface="+mn-cs"/>
                </a:endParaRPr>
              </a:p>
            </p:txBody>
          </p:sp>
        </p:grpSp>
        <p:grpSp>
          <p:nvGrpSpPr>
            <p:cNvPr id="103431" name="Group 18"/>
            <p:cNvGrpSpPr>
              <a:grpSpLocks noChangeAspect="1"/>
            </p:cNvGrpSpPr>
            <p:nvPr/>
          </p:nvGrpSpPr>
          <p:grpSpPr bwMode="auto">
            <a:xfrm>
              <a:off x="4648200" y="3490686"/>
              <a:ext cx="3677497" cy="1995714"/>
              <a:chOff x="5627914" y="3559629"/>
              <a:chExt cx="2975429" cy="1614714"/>
            </a:xfrm>
          </p:grpSpPr>
          <p:pic>
            <p:nvPicPr>
              <p:cNvPr id="103433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7914" y="3559629"/>
                <a:ext cx="2975429" cy="1614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8094758" y="4299557"/>
                <a:ext cx="145126" cy="145124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cs typeface="+mn-cs"/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7659379" y="4880055"/>
                <a:ext cx="145127" cy="145124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cs typeface="+mn-cs"/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6933747" y="4154432"/>
                <a:ext cx="145126" cy="14512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cs typeface="+mn-cs"/>
                </a:endParaRPr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917862" y="4734930"/>
                <a:ext cx="145127" cy="14512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800">
                  <a:solidFill>
                    <a:srgbClr val="000000"/>
                  </a:solidFill>
                  <a:latin typeface="Arial"/>
                  <a:cs typeface="+mn-cs"/>
                </a:endParaRPr>
              </a:p>
            </p:txBody>
          </p:sp>
        </p:grpSp>
        <p:sp>
          <p:nvSpPr>
            <p:cNvPr id="103432" name="Text Box 15"/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453040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>
                  <a:solidFill>
                    <a:srgbClr val="FF3300"/>
                  </a:solidFill>
                  <a:cs typeface="Times New Roman" panose="02020603050405020304" pitchFamily="18" charset="0"/>
                </a:rPr>
                <a:t>No chance to find true matches!</a:t>
              </a:r>
              <a:endParaRPr lang="ru-RU" altLang="en-US" sz="24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14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9" t="33333" r="35683" b="40741"/>
          <a:stretch>
            <a:fillRect/>
          </a:stretch>
        </p:blipFill>
        <p:spPr bwMode="auto">
          <a:xfrm>
            <a:off x="6477000" y="31242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1676400" y="3200400"/>
            <a:ext cx="5181600" cy="3127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0" y="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000" kern="0" dirty="0">
                <a:solidFill>
                  <a:srgbClr val="000000"/>
                </a:solidFill>
                <a:latin typeface="Arial"/>
                <a:cs typeface="+mn-cs"/>
              </a:rPr>
              <a:t>Goal: descriptor distinctiveness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We want to be able to reliably determine which point goes with which.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Must provide some invariance to geometric and photometric differences between the two views.</a:t>
            </a:r>
          </a:p>
        </p:txBody>
      </p:sp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79425" y="2514600"/>
            <a:ext cx="3463925" cy="2020888"/>
            <a:chOff x="1981200" y="3535362"/>
            <a:chExt cx="1714500" cy="1000125"/>
          </a:xfrm>
        </p:grpSpPr>
        <p:pic>
          <p:nvPicPr>
            <p:cNvPr id="10447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3535362"/>
              <a:ext cx="1714500" cy="1000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90940" y="3840192"/>
              <a:ext cx="76218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362288" y="4145022"/>
              <a:ext cx="76217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667157" y="4297437"/>
              <a:ext cx="76217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972027" y="4068814"/>
              <a:ext cx="76217" cy="7620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grpSp>
        <p:nvGrpSpPr>
          <p:cNvPr id="3" name="Group 21"/>
          <p:cNvGrpSpPr>
            <a:grpSpLocks noChangeAspect="1"/>
          </p:cNvGrpSpPr>
          <p:nvPr/>
        </p:nvGrpSpPr>
        <p:grpSpPr bwMode="auto">
          <a:xfrm>
            <a:off x="4743450" y="2514600"/>
            <a:ext cx="3790950" cy="2057400"/>
            <a:chOff x="4495800" y="3611562"/>
            <a:chExt cx="1562100" cy="847725"/>
          </a:xfrm>
        </p:grpSpPr>
        <p:pic>
          <p:nvPicPr>
            <p:cNvPr id="10446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3611562"/>
              <a:ext cx="1562100" cy="84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367122" y="3992253"/>
              <a:ext cx="76535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000801" y="4192411"/>
              <a:ext cx="75881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953048" y="3687439"/>
              <a:ext cx="75881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24097" y="3992253"/>
              <a:ext cx="76535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>
                <a:solidFill>
                  <a:srgbClr val="000000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771650" y="3192463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847850" y="3192463"/>
            <a:ext cx="35052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1847850" y="2819400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771650" y="3225800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038600" y="3565525"/>
            <a:ext cx="609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6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altLang="en-US" sz="60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r="59801" b="70370"/>
          <a:stretch>
            <a:fillRect/>
          </a:stretch>
        </p:blipFill>
        <p:spPr bwMode="auto">
          <a:xfrm>
            <a:off x="5410200" y="27432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" t="33333" r="71861" b="33333"/>
          <a:stretch>
            <a:fillRect/>
          </a:stretch>
        </p:blipFill>
        <p:spPr bwMode="auto">
          <a:xfrm>
            <a:off x="4648200" y="3124200"/>
            <a:ext cx="609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9" t="62962" r="55782" b="7407"/>
          <a:stretch>
            <a:fillRect/>
          </a:stretch>
        </p:blipFill>
        <p:spPr bwMode="auto">
          <a:xfrm>
            <a:off x="5638800" y="37338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t="20818" r="56009" b="45247"/>
          <a:stretch>
            <a:fillRect/>
          </a:stretch>
        </p:blipFill>
        <p:spPr bwMode="auto">
          <a:xfrm>
            <a:off x="1447800" y="28956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1752600" y="3200400"/>
            <a:ext cx="29718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1752600" y="2827338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1676400" y="3233738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 sz="180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29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Applications  </a:t>
            </a:r>
            <a:endParaRPr lang="ru-RU" altLang="en-US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62754"/>
            <a:ext cx="8001000" cy="2704446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Feature points are used for:</a:t>
            </a:r>
          </a:p>
          <a:p>
            <a:pPr lvl="1"/>
            <a:r>
              <a:rPr lang="en-US" altLang="en-US" sz="2100" dirty="0" smtClean="0"/>
              <a:t>Image alignment </a:t>
            </a:r>
          </a:p>
          <a:p>
            <a:pPr lvl="1"/>
            <a:r>
              <a:rPr lang="en-US" altLang="en-US" sz="2100" dirty="0" smtClean="0"/>
              <a:t>3D reconstruction</a:t>
            </a:r>
          </a:p>
          <a:p>
            <a:pPr lvl="1"/>
            <a:r>
              <a:rPr lang="en-US" altLang="en-US" sz="2100" dirty="0" smtClean="0"/>
              <a:t>Motion tracking</a:t>
            </a:r>
          </a:p>
          <a:p>
            <a:pPr lvl="1"/>
            <a:r>
              <a:rPr lang="en-US" altLang="en-US" sz="2100" dirty="0" smtClean="0"/>
              <a:t>Robot navigation</a:t>
            </a:r>
          </a:p>
          <a:p>
            <a:pPr lvl="1"/>
            <a:r>
              <a:rPr lang="en-US" altLang="en-US" sz="2100" dirty="0" smtClean="0"/>
              <a:t>Indexing and database retrieval</a:t>
            </a:r>
          </a:p>
          <a:p>
            <a:pPr lvl="1"/>
            <a:r>
              <a:rPr lang="en-US" altLang="en-US" sz="2100" dirty="0" smtClean="0"/>
              <a:t>Object recognition</a:t>
            </a:r>
          </a:p>
        </p:txBody>
      </p:sp>
      <p:pic>
        <p:nvPicPr>
          <p:cNvPr id="10547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1143000"/>
            <a:ext cx="2339975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7" name="Picture 4" descr="Inliers_im1_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4267200"/>
            <a:ext cx="364648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8" name="Picture 5" descr="Inliers_im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267200"/>
            <a:ext cx="32877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0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Local features: main components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smtClean="0"/>
              <a:t>Detection: </a:t>
            </a:r>
            <a:r>
              <a:rPr lang="en-US" altLang="en-US" sz="2400" smtClean="0"/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smtClean="0">
                <a:solidFill>
                  <a:schemeClr val="bg2"/>
                </a:solidFill>
              </a:rPr>
              <a:t>Description</a:t>
            </a:r>
            <a:r>
              <a:rPr lang="en-US" altLang="en-US" sz="2400" smtClean="0">
                <a:solidFill>
                  <a:schemeClr val="bg2"/>
                </a:solidFill>
              </a:rPr>
              <a:t>:Extract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smtClean="0">
                <a:solidFill>
                  <a:schemeClr val="bg2"/>
                </a:solidFill>
              </a:rPr>
              <a:t>Matching: </a:t>
            </a:r>
            <a:r>
              <a:rPr lang="en-US" altLang="en-US" sz="2400" smtClean="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106500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8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Many Existing Detectors Available</a:t>
            </a:r>
            <a:endParaRPr lang="de-CH" altLang="en-US" smtClean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457200" y="1528763"/>
            <a:ext cx="8686800" cy="4495800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sz="2400" kern="0" dirty="0" smtClean="0">
              <a:solidFill>
                <a:srgbClr val="000099"/>
              </a:solidFill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kern="0" dirty="0" smtClean="0"/>
              <a:t>Hessian &amp; Harris			[</a:t>
            </a:r>
            <a:r>
              <a:rPr lang="en-US" kern="0" dirty="0" err="1" smtClean="0"/>
              <a:t>Beaudet</a:t>
            </a:r>
            <a:r>
              <a:rPr lang="en-US" kern="0" dirty="0" smtClean="0"/>
              <a:t> ‘78], [Harris ‘88]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kern="0" dirty="0" smtClean="0"/>
              <a:t>Laplacian, </a:t>
            </a:r>
            <a:r>
              <a:rPr lang="en-US" kern="0" dirty="0" err="1" smtClean="0"/>
              <a:t>DoG</a:t>
            </a:r>
            <a:r>
              <a:rPr lang="en-US" kern="0" dirty="0" smtClean="0"/>
              <a:t> 			[</a:t>
            </a:r>
            <a:r>
              <a:rPr lang="en-US" kern="0" dirty="0" err="1" smtClean="0"/>
              <a:t>Lindeberg</a:t>
            </a:r>
            <a:r>
              <a:rPr lang="en-US" kern="0" dirty="0" smtClean="0"/>
              <a:t> ‘98], [Lowe 1999]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kern="0" dirty="0" smtClean="0"/>
              <a:t>Harris-/Hessian-Laplace       	[</a:t>
            </a:r>
            <a:r>
              <a:rPr lang="en-US" kern="0" dirty="0" err="1" smtClean="0"/>
              <a:t>Mikolajczyk</a:t>
            </a:r>
            <a:r>
              <a:rPr lang="en-US" kern="0" dirty="0" smtClean="0"/>
              <a:t> &amp; </a:t>
            </a:r>
            <a:r>
              <a:rPr lang="en-US" kern="0" dirty="0" err="1" smtClean="0"/>
              <a:t>Schmid</a:t>
            </a:r>
            <a:r>
              <a:rPr lang="en-US" kern="0" dirty="0" smtClean="0"/>
              <a:t> ‘01]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kern="0" dirty="0" smtClean="0"/>
              <a:t>Harris-/Hessian-Affine		[</a:t>
            </a:r>
            <a:r>
              <a:rPr lang="en-US" kern="0" dirty="0" err="1" smtClean="0"/>
              <a:t>Mikolajczyk</a:t>
            </a:r>
            <a:r>
              <a:rPr lang="en-US" kern="0" dirty="0" smtClean="0"/>
              <a:t> &amp; </a:t>
            </a:r>
            <a:r>
              <a:rPr lang="en-US" kern="0" dirty="0" err="1" smtClean="0"/>
              <a:t>Schmid</a:t>
            </a:r>
            <a:r>
              <a:rPr lang="en-US" kern="0" dirty="0" smtClean="0"/>
              <a:t> ‘04]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kern="0" dirty="0" smtClean="0"/>
              <a:t>EBR and IBR	 		[Tuytelaars &amp; Van </a:t>
            </a:r>
            <a:r>
              <a:rPr lang="en-US" kern="0" dirty="0" err="1" smtClean="0"/>
              <a:t>Gool</a:t>
            </a:r>
            <a:r>
              <a:rPr lang="en-US" kern="0" dirty="0" smtClean="0"/>
              <a:t> ‘04] 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kern="0" dirty="0" smtClean="0"/>
              <a:t>MSER				[</a:t>
            </a:r>
            <a:r>
              <a:rPr lang="en-US" kern="0" dirty="0" err="1" smtClean="0"/>
              <a:t>Matas</a:t>
            </a:r>
            <a:r>
              <a:rPr lang="en-US" kern="0" dirty="0" smtClean="0"/>
              <a:t> ‘02]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kern="0" dirty="0" smtClean="0"/>
              <a:t>Salient Regions			[</a:t>
            </a:r>
            <a:r>
              <a:rPr lang="en-US" kern="0" dirty="0" err="1" smtClean="0"/>
              <a:t>Kadir</a:t>
            </a:r>
            <a:r>
              <a:rPr lang="en-US" kern="0" dirty="0" smtClean="0"/>
              <a:t> &amp; Brady ‘01] 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kern="0" dirty="0" smtClean="0"/>
              <a:t>Others…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de-CH" sz="2400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9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457200" y="5546725"/>
            <a:ext cx="8229600" cy="579438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points would you choose?</a:t>
            </a:r>
          </a:p>
        </p:txBody>
      </p:sp>
      <p:pic>
        <p:nvPicPr>
          <p:cNvPr id="108548" name="Picture 3" descr="uttow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252413"/>
            <a:ext cx="77724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4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Feature Vectors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 feature vector is a method to represent an image or part of an image.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A feature vector is an 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-dimensional vector that contains a set of values where each value represents a certain feature.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This vector can be used to classify an object, or provide us with condensed higher-level information regarding the image.</a:t>
            </a:r>
          </a:p>
        </p:txBody>
      </p:sp>
    </p:spTree>
    <p:extLst>
      <p:ext uri="{BB962C8B-B14F-4D97-AF65-F5344CB8AC3E}">
        <p14:creationId xmlns:p14="http://schemas.microsoft.com/office/powerpoint/2010/main" val="32746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r>
              <a:rPr lang="en-US" altLang="en-US" sz="3000" smtClean="0"/>
              <a:t>Corner Detection: Basic Idea</a:t>
            </a:r>
            <a:endParaRPr lang="ru-RU" altLang="en-US" sz="3000" smtClean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467600" cy="1828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mtClean="0"/>
              <a:t>We should easily recognize the point by looking through a small window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mtClean="0"/>
              <a:t>Shifting a window in </a:t>
            </a:r>
            <a:r>
              <a:rPr lang="en-US" altLang="en-US" i="1" smtClean="0"/>
              <a:t>any</a:t>
            </a:r>
            <a:r>
              <a:rPr lang="en-US" altLang="en-US" smtClean="0"/>
              <a:t> </a:t>
            </a:r>
            <a:r>
              <a:rPr lang="en-US" altLang="en-US" i="1" smtClean="0"/>
              <a:t>direction</a:t>
            </a:r>
            <a:r>
              <a:rPr lang="en-US" altLang="en-US" smtClean="0"/>
              <a:t> should give </a:t>
            </a:r>
            <a:r>
              <a:rPr lang="en-US" altLang="en-US" i="1" smtClean="0"/>
              <a:t>a large change</a:t>
            </a:r>
            <a:r>
              <a:rPr lang="en-US" altLang="en-US" smtClean="0"/>
              <a:t> in intensity</a:t>
            </a:r>
            <a:endParaRPr lang="ru-RU" altLang="en-US" smtClean="0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429000" y="2895600"/>
            <a:ext cx="2438400" cy="3870325"/>
            <a:chOff x="2160" y="1824"/>
            <a:chExt cx="1536" cy="2438"/>
          </a:xfrm>
        </p:grpSpPr>
        <p:pic>
          <p:nvPicPr>
            <p:cNvPr id="109590" name="Picture 8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591" name="Text Box 11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“edge”</a:t>
              </a:r>
              <a:r>
                <a:rPr lang="en-US" altLang="en-US" sz="240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en-US" sz="2400"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no change along the edge direction</a:t>
              </a:r>
              <a:endParaRPr lang="ru-RU" altLang="en-US" sz="2400"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09592" name="Rectangle 14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93" name="Line 16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6019800" y="2895600"/>
            <a:ext cx="2667000" cy="3870325"/>
            <a:chOff x="3792" y="1824"/>
            <a:chExt cx="1680" cy="2438"/>
          </a:xfrm>
        </p:grpSpPr>
        <p:pic>
          <p:nvPicPr>
            <p:cNvPr id="109583" name="Picture 9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584" name="Text Box 12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“corner”</a:t>
              </a:r>
              <a:r>
                <a:rPr lang="en-US" altLang="en-US" sz="240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en-US" sz="2400"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significant change in all directions</a:t>
              </a:r>
              <a:endParaRPr lang="ru-RU" altLang="en-US" sz="2400"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09585" name="Rectangle 17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6" name="Line 18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87" name="Line 20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88" name="Line 21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89" name="Line 22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762000" y="2895600"/>
            <a:ext cx="2362200" cy="3505200"/>
            <a:chOff x="480" y="1824"/>
            <a:chExt cx="1488" cy="2208"/>
          </a:xfrm>
        </p:grpSpPr>
        <p:pic>
          <p:nvPicPr>
            <p:cNvPr id="109576" name="Picture 7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577" name="Text Box 10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“flat”</a:t>
              </a:r>
              <a:r>
                <a:rPr lang="en-US" altLang="en-US" sz="240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 region:</a:t>
              </a:r>
              <a:br>
                <a:rPr lang="en-US" altLang="en-US" sz="2400"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latin typeface="Arial Unicode MS" panose="020B0604020202020204" pitchFamily="34" charset="-128"/>
                  <a:cs typeface="Times New Roman" panose="02020603050405020304" pitchFamily="18" charset="0"/>
                </a:rPr>
                <a:t>no change in all directions</a:t>
              </a:r>
              <a:endParaRPr lang="ru-RU" altLang="en-US" sz="2400"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09578" name="Rectangle 13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79" name="Line 23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80" name="Line 24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81" name="Line 25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82" name="Line 26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73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Corner Detection: Mathematics</a:t>
            </a:r>
            <a:endParaRPr lang="ru-RU" altLang="en-US" smtClean="0"/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5684"/>
              </p:ext>
            </p:extLst>
          </p:nvPr>
        </p:nvGraphicFramePr>
        <p:xfrm>
          <a:off x="1326777" y="2084483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4" imgW="2768400" imgH="380880" progId="">
                  <p:embed/>
                </p:oleObj>
              </mc:Choice>
              <mc:Fallback>
                <p:oleObj name="Equation" r:id="rId4" imgW="2768400" imgH="380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6777" y="2084483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04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105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51125" y="4191000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59625" y="4745038"/>
            <a:ext cx="174625" cy="174625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858000" y="4876800"/>
            <a:ext cx="715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(3,2)</a:t>
            </a:r>
          </a:p>
        </p:txBody>
      </p:sp>
      <p:sp>
        <p:nvSpPr>
          <p:cNvPr id="4109" name="TextBox 11"/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15153" y="1392622"/>
            <a:ext cx="85256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cs typeface="Times New Roman" panose="02020603050405020304" pitchFamily="18" charset="0"/>
              </a:rPr>
              <a:t>Change in appearance of window 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w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(</a:t>
            </a:r>
            <a:r>
              <a:rPr lang="en-US" altLang="en-US" sz="2400" i="1" dirty="0" err="1" smtClean="0">
                <a:cs typeface="Times New Roman" panose="02020603050405020304" pitchFamily="18" charset="0"/>
              </a:rPr>
              <a:t>x</a:t>
            </a:r>
            <a:r>
              <a:rPr lang="en-US" altLang="en-US" sz="2400" dirty="0" err="1" smtClean="0">
                <a:cs typeface="Times New Roman" panose="02020603050405020304" pitchFamily="18" charset="0"/>
              </a:rPr>
              <a:t>,</a:t>
            </a:r>
            <a:r>
              <a:rPr lang="en-US" altLang="en-US" sz="2400" i="1" dirty="0" err="1" smtClean="0">
                <a:cs typeface="Times New Roman" panose="02020603050405020304" pitchFamily="18" charset="0"/>
              </a:rPr>
              <a:t>y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) for </a:t>
            </a:r>
            <a:r>
              <a:rPr lang="en-US" altLang="en-US" sz="2400" dirty="0">
                <a:cs typeface="Times New Roman" panose="02020603050405020304" pitchFamily="18" charset="0"/>
              </a:rPr>
              <a:t>the shift [</a:t>
            </a:r>
            <a:r>
              <a:rPr lang="en-US" altLang="en-US" sz="2400" i="1" dirty="0" err="1">
                <a:cs typeface="Times New Roman" panose="02020603050405020304" pitchFamily="18" charset="0"/>
              </a:rPr>
              <a:t>u,v</a:t>
            </a:r>
            <a:r>
              <a:rPr lang="en-US" altLang="en-US" sz="2400" dirty="0">
                <a:cs typeface="Times New Roman" panose="02020603050405020304" pitchFamily="18" charset="0"/>
              </a:rPr>
              <a:t>]:</a:t>
            </a:r>
            <a:endParaRPr lang="ru-RU" alt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677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Corner Detection: Mathematics</a:t>
            </a:r>
            <a:endParaRPr lang="ru-RU" altLang="en-US" smtClean="0"/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4" imgW="2768400" imgH="380880" progId="">
                  <p:embed/>
                </p:oleObj>
              </mc:Choice>
              <mc:Fallback>
                <p:oleObj name="Equation" r:id="rId4" imgW="2768400" imgH="380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7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128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129" name="Rectangle 15"/>
          <p:cNvSpPr>
            <a:spLocks noChangeArrowheads="1"/>
          </p:cNvSpPr>
          <p:nvPr/>
        </p:nvSpPr>
        <p:spPr bwMode="auto">
          <a:xfrm>
            <a:off x="6629400" y="5084763"/>
            <a:ext cx="173038" cy="173037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30" name="TextBox 16"/>
          <p:cNvSpPr txBox="1">
            <a:spLocks noChangeArrowheads="1"/>
          </p:cNvSpPr>
          <p:nvPr/>
        </p:nvSpPr>
        <p:spPr bwMode="auto">
          <a:xfrm>
            <a:off x="6324600" y="5224463"/>
            <a:ext cx="715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</a:p>
        </p:txBody>
      </p:sp>
      <p:sp>
        <p:nvSpPr>
          <p:cNvPr id="5131" name="TextBox 11"/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15153" y="1392622"/>
            <a:ext cx="85256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cs typeface="Times New Roman" panose="02020603050405020304" pitchFamily="18" charset="0"/>
              </a:rPr>
              <a:t>Change in appearance of window 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w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(</a:t>
            </a:r>
            <a:r>
              <a:rPr lang="en-US" altLang="en-US" sz="2400" i="1" dirty="0" err="1" smtClean="0">
                <a:cs typeface="Times New Roman" panose="02020603050405020304" pitchFamily="18" charset="0"/>
              </a:rPr>
              <a:t>x</a:t>
            </a:r>
            <a:r>
              <a:rPr lang="en-US" altLang="en-US" sz="2400" dirty="0" err="1" smtClean="0">
                <a:cs typeface="Times New Roman" panose="02020603050405020304" pitchFamily="18" charset="0"/>
              </a:rPr>
              <a:t>,</a:t>
            </a:r>
            <a:r>
              <a:rPr lang="en-US" altLang="en-US" sz="2400" i="1" dirty="0" err="1" smtClean="0">
                <a:cs typeface="Times New Roman" panose="02020603050405020304" pitchFamily="18" charset="0"/>
              </a:rPr>
              <a:t>y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) for </a:t>
            </a:r>
            <a:r>
              <a:rPr lang="en-US" altLang="en-US" sz="2400" dirty="0">
                <a:cs typeface="Times New Roman" panose="02020603050405020304" pitchFamily="18" charset="0"/>
              </a:rPr>
              <a:t>the shift [</a:t>
            </a:r>
            <a:r>
              <a:rPr lang="en-US" altLang="en-US" sz="2400" i="1" dirty="0" err="1">
                <a:cs typeface="Times New Roman" panose="02020603050405020304" pitchFamily="18" charset="0"/>
              </a:rPr>
              <a:t>u,v</a:t>
            </a:r>
            <a:r>
              <a:rPr lang="en-US" altLang="en-US" sz="2400" dirty="0">
                <a:cs typeface="Times New Roman" panose="02020603050405020304" pitchFamily="18" charset="0"/>
              </a:rPr>
              <a:t>]:</a:t>
            </a:r>
            <a:endParaRPr lang="ru-RU" alt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226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Corner Detection: Mathematics</a:t>
            </a:r>
            <a:endParaRPr lang="ru-RU" altLang="en-US" smtClean="0"/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619504"/>
              </p:ext>
            </p:extLst>
          </p:nvPr>
        </p:nvGraphicFramePr>
        <p:xfrm>
          <a:off x="1111250" y="2585919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4" imgW="2768400" imgH="380880" progId="">
                  <p:embed/>
                </p:oleObj>
              </mc:Choice>
              <mc:Fallback>
                <p:oleObj name="Equation" r:id="rId4" imgW="2768400" imgH="380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2585919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369050" y="3119319"/>
            <a:ext cx="1371600" cy="1371600"/>
            <a:chOff x="4080" y="1920"/>
            <a:chExt cx="864" cy="864"/>
          </a:xfrm>
        </p:grpSpPr>
        <p:sp>
          <p:nvSpPr>
            <p:cNvPr id="6177" name="Line 6"/>
            <p:cNvSpPr>
              <a:spLocks noChangeShapeType="1"/>
            </p:cNvSpPr>
            <p:nvPr/>
          </p:nvSpPr>
          <p:spPr bwMode="auto">
            <a:xfrm flipH="1" flipV="1">
              <a:off x="4368" y="1920"/>
              <a:ext cx="9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78" name="AutoShape 7"/>
            <p:cNvSpPr>
              <a:spLocks noChangeArrowheads="1"/>
            </p:cNvSpPr>
            <p:nvPr/>
          </p:nvSpPr>
          <p:spPr bwMode="auto">
            <a:xfrm>
              <a:off x="4080" y="2448"/>
              <a:ext cx="864" cy="336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79" name="Text Box 8"/>
            <p:cNvSpPr txBox="1">
              <a:spLocks noChangeArrowheads="1"/>
            </p:cNvSpPr>
            <p:nvPr/>
          </p:nvSpPr>
          <p:spPr bwMode="auto">
            <a:xfrm>
              <a:off x="4080" y="2486"/>
              <a:ext cx="8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>
                  <a:latin typeface="Tahoma" panose="020B0604030504040204" pitchFamily="34" charset="0"/>
                  <a:cs typeface="Tahoma" panose="020B0604030504040204" pitchFamily="34" charset="0"/>
                </a:rPr>
                <a:t>Intensity</a:t>
              </a:r>
              <a:endParaRPr lang="ru-RU" altLang="en-US" sz="20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006850" y="3271719"/>
            <a:ext cx="1385888" cy="1371600"/>
            <a:chOff x="2592" y="2016"/>
            <a:chExt cx="873" cy="864"/>
          </a:xfrm>
        </p:grpSpPr>
        <p:sp>
          <p:nvSpPr>
            <p:cNvPr id="6174" name="AutoShape 10"/>
            <p:cNvSpPr>
              <a:spLocks noChangeArrowheads="1"/>
            </p:cNvSpPr>
            <p:nvPr/>
          </p:nvSpPr>
          <p:spPr bwMode="auto">
            <a:xfrm>
              <a:off x="2592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75" name="Text Box 11"/>
            <p:cNvSpPr txBox="1">
              <a:spLocks noChangeArrowheads="1"/>
            </p:cNvSpPr>
            <p:nvPr/>
          </p:nvSpPr>
          <p:spPr bwMode="auto">
            <a:xfrm>
              <a:off x="2601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>
                  <a:latin typeface="Tahoma" panose="020B0604030504040204" pitchFamily="34" charset="0"/>
                  <a:cs typeface="Tahoma" panose="020B0604030504040204" pitchFamily="34" charset="0"/>
                </a:rPr>
                <a:t>Shifted intensity</a:t>
              </a:r>
              <a:endParaRPr lang="ru-RU" altLang="en-US" sz="20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76" name="Line 12"/>
            <p:cNvSpPr>
              <a:spLocks noChangeShapeType="1"/>
            </p:cNvSpPr>
            <p:nvPr/>
          </p:nvSpPr>
          <p:spPr bwMode="auto">
            <a:xfrm flipH="1" flipV="1">
              <a:off x="2928" y="2016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797050" y="3195519"/>
            <a:ext cx="1385888" cy="1447800"/>
            <a:chOff x="1200" y="1968"/>
            <a:chExt cx="873" cy="912"/>
          </a:xfrm>
        </p:grpSpPr>
        <p:sp>
          <p:nvSpPr>
            <p:cNvPr id="6171" name="AutoShape 14"/>
            <p:cNvSpPr>
              <a:spLocks noChangeArrowheads="1"/>
            </p:cNvSpPr>
            <p:nvPr/>
          </p:nvSpPr>
          <p:spPr bwMode="auto">
            <a:xfrm>
              <a:off x="1200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72" name="Text Box 15"/>
            <p:cNvSpPr txBox="1">
              <a:spLocks noChangeArrowheads="1"/>
            </p:cNvSpPr>
            <p:nvPr/>
          </p:nvSpPr>
          <p:spPr bwMode="auto">
            <a:xfrm>
              <a:off x="1209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>
                  <a:latin typeface="Tahoma" panose="020B0604030504040204" pitchFamily="34" charset="0"/>
                  <a:cs typeface="Tahoma" panose="020B0604030504040204" pitchFamily="34" charset="0"/>
                </a:rPr>
                <a:t>Window function</a:t>
              </a:r>
              <a:endParaRPr lang="ru-RU" altLang="en-US" sz="20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73" name="Line 16"/>
            <p:cNvSpPr>
              <a:spLocks noChangeShapeType="1"/>
            </p:cNvSpPr>
            <p:nvPr/>
          </p:nvSpPr>
          <p:spPr bwMode="auto">
            <a:xfrm flipV="1">
              <a:off x="1728" y="1968"/>
              <a:ext cx="33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69081" y="4961731"/>
            <a:ext cx="8758238" cy="1281113"/>
            <a:chOff x="99" y="3312"/>
            <a:chExt cx="5517" cy="807"/>
          </a:xfrm>
        </p:grpSpPr>
        <p:grpSp>
          <p:nvGrpSpPr>
            <p:cNvPr id="6154" name="Group 18"/>
            <p:cNvGrpSpPr>
              <a:grpSpLocks/>
            </p:cNvGrpSpPr>
            <p:nvPr/>
          </p:nvGrpSpPr>
          <p:grpSpPr bwMode="auto">
            <a:xfrm>
              <a:off x="4128" y="3312"/>
              <a:ext cx="1488" cy="432"/>
              <a:chOff x="3696" y="3264"/>
              <a:chExt cx="1920" cy="624"/>
            </a:xfrm>
          </p:grpSpPr>
          <p:grpSp>
            <p:nvGrpSpPr>
              <p:cNvPr id="6164" name="Group 19"/>
              <p:cNvGrpSpPr>
                <a:grpSpLocks/>
              </p:cNvGrpSpPr>
              <p:nvPr/>
            </p:nvGrpSpPr>
            <p:grpSpPr bwMode="auto">
              <a:xfrm>
                <a:off x="3696" y="3648"/>
                <a:ext cx="1920" cy="240"/>
                <a:chOff x="3408" y="3648"/>
                <a:chExt cx="1920" cy="240"/>
              </a:xfrm>
            </p:grpSpPr>
            <p:sp>
              <p:nvSpPr>
                <p:cNvPr id="6169" name="AutoShape 20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170" name="Freeform 21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65" name="Group 22"/>
              <p:cNvGrpSpPr>
                <a:grpSpLocks/>
              </p:cNvGrpSpPr>
              <p:nvPr/>
            </p:nvGrpSpPr>
            <p:grpSpPr bwMode="auto">
              <a:xfrm>
                <a:off x="3744" y="3264"/>
                <a:ext cx="1824" cy="528"/>
                <a:chOff x="1680" y="3312"/>
                <a:chExt cx="2640" cy="816"/>
              </a:xfrm>
            </p:grpSpPr>
            <p:sp>
              <p:nvSpPr>
                <p:cNvPr id="6166" name="Freeform 23"/>
                <p:cNvSpPr>
                  <a:spLocks/>
                </p:cNvSpPr>
                <p:nvPr/>
              </p:nvSpPr>
              <p:spPr bwMode="auto">
                <a:xfrm>
                  <a:off x="1680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7" name="Freeform 24"/>
                <p:cNvSpPr>
                  <a:spLocks/>
                </p:cNvSpPr>
                <p:nvPr/>
              </p:nvSpPr>
              <p:spPr bwMode="auto">
                <a:xfrm flipH="1">
                  <a:off x="3072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68" name="Line 25"/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44" cy="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155" name="Group 26"/>
            <p:cNvGrpSpPr>
              <a:grpSpLocks/>
            </p:cNvGrpSpPr>
            <p:nvPr/>
          </p:nvGrpSpPr>
          <p:grpSpPr bwMode="auto">
            <a:xfrm>
              <a:off x="2208" y="3360"/>
              <a:ext cx="1632" cy="432"/>
              <a:chOff x="1296" y="3360"/>
              <a:chExt cx="2112" cy="528"/>
            </a:xfrm>
          </p:grpSpPr>
          <p:grpSp>
            <p:nvGrpSpPr>
              <p:cNvPr id="6160" name="Group 27"/>
              <p:cNvGrpSpPr>
                <a:grpSpLocks/>
              </p:cNvGrpSpPr>
              <p:nvPr/>
            </p:nvGrpSpPr>
            <p:grpSpPr bwMode="auto">
              <a:xfrm>
                <a:off x="1488" y="3648"/>
                <a:ext cx="1920" cy="240"/>
                <a:chOff x="3408" y="3648"/>
                <a:chExt cx="1920" cy="240"/>
              </a:xfrm>
            </p:grpSpPr>
            <p:sp>
              <p:nvSpPr>
                <p:cNvPr id="6162" name="AutoShape 28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163" name="Freeform 29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61" name="Freeform 30"/>
              <p:cNvSpPr>
                <a:spLocks/>
              </p:cNvSpPr>
              <p:nvPr/>
            </p:nvSpPr>
            <p:spPr bwMode="auto">
              <a:xfrm>
                <a:off x="1296" y="3360"/>
                <a:ext cx="2064" cy="432"/>
              </a:xfrm>
              <a:custGeom>
                <a:avLst/>
                <a:gdLst>
                  <a:gd name="T0" fmla="*/ 0 w 2064"/>
                  <a:gd name="T1" fmla="*/ 432 h 432"/>
                  <a:gd name="T2" fmla="*/ 384 w 2064"/>
                  <a:gd name="T3" fmla="*/ 432 h 432"/>
                  <a:gd name="T4" fmla="*/ 384 w 2064"/>
                  <a:gd name="T5" fmla="*/ 0 h 432"/>
                  <a:gd name="T6" fmla="*/ 1824 w 2064"/>
                  <a:gd name="T7" fmla="*/ 0 h 432"/>
                  <a:gd name="T8" fmla="*/ 1824 w 2064"/>
                  <a:gd name="T9" fmla="*/ 432 h 432"/>
                  <a:gd name="T10" fmla="*/ 2064 w 2064"/>
                  <a:gd name="T11" fmla="*/ 432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64"/>
                  <a:gd name="T19" fmla="*/ 0 h 432"/>
                  <a:gd name="T20" fmla="*/ 2064 w 2064"/>
                  <a:gd name="T21" fmla="*/ 432 h 4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64" h="432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6" name="Text Box 31"/>
            <p:cNvSpPr txBox="1">
              <a:spLocks noChangeArrowheads="1"/>
            </p:cNvSpPr>
            <p:nvPr/>
          </p:nvSpPr>
          <p:spPr bwMode="auto">
            <a:xfrm>
              <a:off x="3923" y="3389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cs typeface="Times New Roman" panose="02020603050405020304" pitchFamily="18" charset="0"/>
                </a:rPr>
                <a:t>or</a:t>
              </a:r>
              <a:endParaRPr lang="ru-RU" altLang="en-US" sz="2000">
                <a:cs typeface="Times New Roman" panose="02020603050405020304" pitchFamily="18" charset="0"/>
              </a:endParaRPr>
            </a:p>
          </p:txBody>
        </p:sp>
        <p:sp>
          <p:nvSpPr>
            <p:cNvPr id="6157" name="Text Box 32"/>
            <p:cNvSpPr txBox="1">
              <a:spLocks noChangeArrowheads="1"/>
            </p:cNvSpPr>
            <p:nvPr/>
          </p:nvSpPr>
          <p:spPr bwMode="auto">
            <a:xfrm>
              <a:off x="99" y="3360"/>
              <a:ext cx="20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cs typeface="Times New Roman" panose="02020603050405020304" pitchFamily="18" charset="0"/>
                </a:rPr>
                <a:t>Window function </a:t>
              </a:r>
              <a:r>
                <a:rPr lang="en-US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w(</a:t>
              </a:r>
              <a:r>
                <a:rPr lang="en-US" altLang="en-US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x,y</a:t>
              </a:r>
              <a:r>
                <a:rPr lang="en-US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</a:t>
              </a:r>
              <a:endParaRPr lang="ru-RU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8" name="Text Box 33"/>
            <p:cNvSpPr txBox="1">
              <a:spLocks noChangeArrowheads="1"/>
            </p:cNvSpPr>
            <p:nvPr/>
          </p:nvSpPr>
          <p:spPr bwMode="auto">
            <a:xfrm>
              <a:off x="4478" y="3869"/>
              <a:ext cx="7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cs typeface="Times New Roman" panose="02020603050405020304" pitchFamily="18" charset="0"/>
                </a:rPr>
                <a:t>Gaussian</a:t>
              </a:r>
              <a:endParaRPr lang="ru-RU" altLang="en-US" sz="2000">
                <a:cs typeface="Times New Roman" panose="02020603050405020304" pitchFamily="18" charset="0"/>
              </a:endParaRPr>
            </a:p>
          </p:txBody>
        </p:sp>
        <p:sp>
          <p:nvSpPr>
            <p:cNvPr id="6159" name="Text Box 34"/>
            <p:cNvSpPr txBox="1">
              <a:spLocks noChangeArrowheads="1"/>
            </p:cNvSpPr>
            <p:nvPr/>
          </p:nvSpPr>
          <p:spPr bwMode="auto">
            <a:xfrm>
              <a:off x="2154" y="3869"/>
              <a:ext cx="16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cs typeface="Times New Roman" panose="02020603050405020304" pitchFamily="18" charset="0"/>
                </a:rPr>
                <a:t>1 in window, 0 outside</a:t>
              </a:r>
              <a:endParaRPr lang="ru-RU" altLang="en-US" sz="2000"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215153" y="1392622"/>
            <a:ext cx="85256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cs typeface="Times New Roman" panose="02020603050405020304" pitchFamily="18" charset="0"/>
              </a:rPr>
              <a:t>Change in appearance of window 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w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(</a:t>
            </a:r>
            <a:r>
              <a:rPr lang="en-US" altLang="en-US" sz="2400" i="1" dirty="0" err="1" smtClean="0">
                <a:cs typeface="Times New Roman" panose="02020603050405020304" pitchFamily="18" charset="0"/>
              </a:rPr>
              <a:t>x</a:t>
            </a:r>
            <a:r>
              <a:rPr lang="en-US" altLang="en-US" sz="2400" dirty="0" err="1" smtClean="0">
                <a:cs typeface="Times New Roman" panose="02020603050405020304" pitchFamily="18" charset="0"/>
              </a:rPr>
              <a:t>,</a:t>
            </a:r>
            <a:r>
              <a:rPr lang="en-US" altLang="en-US" sz="2400" i="1" dirty="0" err="1" smtClean="0">
                <a:cs typeface="Times New Roman" panose="02020603050405020304" pitchFamily="18" charset="0"/>
              </a:rPr>
              <a:t>y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) for </a:t>
            </a:r>
            <a:r>
              <a:rPr lang="en-US" altLang="en-US" sz="2400" dirty="0">
                <a:cs typeface="Times New Roman" panose="02020603050405020304" pitchFamily="18" charset="0"/>
              </a:rPr>
              <a:t>the shift [</a:t>
            </a:r>
            <a:r>
              <a:rPr lang="en-US" altLang="en-US" sz="2400" i="1" dirty="0" err="1">
                <a:cs typeface="Times New Roman" panose="02020603050405020304" pitchFamily="18" charset="0"/>
              </a:rPr>
              <a:t>u,v</a:t>
            </a:r>
            <a:r>
              <a:rPr lang="en-US" altLang="en-US" sz="2400" dirty="0">
                <a:cs typeface="Times New Roman" panose="02020603050405020304" pitchFamily="18" charset="0"/>
              </a:rPr>
              <a:t>]:</a:t>
            </a:r>
            <a:endParaRPr lang="ru-RU" alt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92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Corner Detection: Mathematics</a:t>
            </a:r>
            <a:endParaRPr lang="ru-RU" altLang="en-US" smtClean="0"/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4" imgW="2768400" imgH="380880" progId="">
                  <p:embed/>
                </p:oleObj>
              </mc:Choice>
              <mc:Fallback>
                <p:oleObj name="Equation" r:id="rId4" imgW="2768400" imgH="380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283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cs typeface="Times New Roman" panose="02020603050405020304" pitchFamily="18" charset="0"/>
              </a:rPr>
              <a:t>We want to find out how this function behaves for small shifts</a:t>
            </a:r>
            <a:endParaRPr lang="ru-RU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215153" y="1392622"/>
            <a:ext cx="85256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cs typeface="Times New Roman" panose="02020603050405020304" pitchFamily="18" charset="0"/>
              </a:rPr>
              <a:t>Change in appearance of window 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w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(</a:t>
            </a:r>
            <a:r>
              <a:rPr lang="en-US" altLang="en-US" sz="2400" i="1" dirty="0" err="1" smtClean="0">
                <a:cs typeface="Times New Roman" panose="02020603050405020304" pitchFamily="18" charset="0"/>
              </a:rPr>
              <a:t>x</a:t>
            </a:r>
            <a:r>
              <a:rPr lang="en-US" altLang="en-US" sz="2400" dirty="0" err="1" smtClean="0">
                <a:cs typeface="Times New Roman" panose="02020603050405020304" pitchFamily="18" charset="0"/>
              </a:rPr>
              <a:t>,</a:t>
            </a:r>
            <a:r>
              <a:rPr lang="en-US" altLang="en-US" sz="2400" i="1" dirty="0" err="1" smtClean="0">
                <a:cs typeface="Times New Roman" panose="02020603050405020304" pitchFamily="18" charset="0"/>
              </a:rPr>
              <a:t>y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) for </a:t>
            </a:r>
            <a:r>
              <a:rPr lang="en-US" altLang="en-US" sz="2400" dirty="0">
                <a:cs typeface="Times New Roman" panose="02020603050405020304" pitchFamily="18" charset="0"/>
              </a:rPr>
              <a:t>the shift [</a:t>
            </a:r>
            <a:r>
              <a:rPr lang="en-US" altLang="en-US" sz="2400" i="1" dirty="0" err="1">
                <a:cs typeface="Times New Roman" panose="02020603050405020304" pitchFamily="18" charset="0"/>
              </a:rPr>
              <a:t>u,v</a:t>
            </a:r>
            <a:r>
              <a:rPr lang="en-US" altLang="en-US" sz="2400" dirty="0">
                <a:cs typeface="Times New Roman" panose="02020603050405020304" pitchFamily="18" charset="0"/>
              </a:rPr>
              <a:t>]:</a:t>
            </a:r>
            <a:endParaRPr lang="ru-RU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717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4958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5" name="TextBox 12"/>
          <p:cNvSpPr txBox="1">
            <a:spLocks noChangeArrowheads="1"/>
          </p:cNvSpPr>
          <p:nvPr/>
        </p:nvSpPr>
        <p:spPr bwMode="auto">
          <a:xfrm>
            <a:off x="4291013" y="38957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0100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10"/>
          <p:cNvSpPr>
            <a:spLocks noChangeArrowheads="1"/>
          </p:cNvSpPr>
          <p:nvPr/>
        </p:nvSpPr>
        <p:spPr bwMode="auto">
          <a:xfrm>
            <a:off x="2670175" y="1862138"/>
            <a:ext cx="4038600" cy="1295400"/>
          </a:xfrm>
          <a:prstGeom prst="rect">
            <a:avLst/>
          </a:prstGeom>
          <a:solidFill>
            <a:srgbClr val="62D8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Corner Detection: Mathematics</a:t>
            </a:r>
            <a:endParaRPr lang="ru-RU" altLang="en-US" smtClean="0"/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381000" y="1303338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cs typeface="Times New Roman" panose="02020603050405020304" pitchFamily="18" charset="0"/>
              </a:rPr>
              <a:t>The quadratic approximation simplifies to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graphicFrame>
        <p:nvGraphicFramePr>
          <p:cNvPr id="12290" name="Object 5"/>
          <p:cNvGraphicFramePr>
            <a:graphicFrameLocks noChangeAspect="1"/>
          </p:cNvGraphicFramePr>
          <p:nvPr/>
        </p:nvGraphicFramePr>
        <p:xfrm>
          <a:off x="2286000" y="4140200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5" imgW="1765080" imgH="507960" progId="">
                  <p:embed/>
                </p:oleObj>
              </mc:Choice>
              <mc:Fallback>
                <p:oleObj name="Equation" r:id="rId5" imgW="1765080" imgH="5079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140200"/>
                        <a:ext cx="4422775" cy="12700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6"/>
          <p:cNvSpPr txBox="1">
            <a:spLocks noChangeArrowheads="1"/>
          </p:cNvSpPr>
          <p:nvPr/>
        </p:nvSpPr>
        <p:spPr bwMode="auto">
          <a:xfrm>
            <a:off x="381000" y="3208338"/>
            <a:ext cx="85344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100">
                <a:cs typeface="Times New Roman" panose="02020603050405020304" pitchFamily="18" charset="0"/>
              </a:rPr>
              <a:t>where </a:t>
            </a:r>
            <a:r>
              <a:rPr lang="en-US" altLang="en-US" sz="2100" i="1">
                <a:cs typeface="Times New Roman" panose="02020603050405020304" pitchFamily="18" charset="0"/>
              </a:rPr>
              <a:t>M</a:t>
            </a:r>
            <a:r>
              <a:rPr lang="en-US" altLang="en-US" sz="2100">
                <a:cs typeface="Times New Roman" panose="02020603050405020304" pitchFamily="18" charset="0"/>
              </a:rPr>
              <a:t> is a </a:t>
            </a:r>
            <a:r>
              <a:rPr lang="en-US" altLang="en-US" sz="2100" i="1">
                <a:cs typeface="Times New Roman" panose="02020603050405020304" pitchFamily="18" charset="0"/>
              </a:rPr>
              <a:t>second moment matrix</a:t>
            </a:r>
            <a:r>
              <a:rPr lang="en-US" altLang="en-US" sz="2100">
                <a:cs typeface="Times New Roman" panose="02020603050405020304" pitchFamily="18" charset="0"/>
              </a:rPr>
              <a:t> </a:t>
            </a:r>
            <a:r>
              <a:rPr lang="en-US" altLang="en-US" sz="2100">
                <a:cs typeface="Times New Roman" panose="02020603050405020304" pitchFamily="18" charset="0"/>
                <a:sym typeface="Symbol" panose="05050102010706020507" pitchFamily="18" charset="2"/>
              </a:rPr>
              <a:t>computed from image derivatives:</a:t>
            </a:r>
            <a:endParaRPr lang="ru-RU" altLang="en-US" sz="2100">
              <a:cs typeface="Times New Roman" panose="02020603050405020304" pitchFamily="18" charset="0"/>
            </a:endParaRPr>
          </a:p>
        </p:txBody>
      </p:sp>
      <p:graphicFrame>
        <p:nvGraphicFramePr>
          <p:cNvPr id="1229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4801268"/>
              </p:ext>
            </p:extLst>
          </p:nvPr>
        </p:nvGraphicFramePr>
        <p:xfrm>
          <a:off x="2670175" y="1908969"/>
          <a:ext cx="40386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7" imgW="1536480" imgH="457200" progId="Equation.3">
                  <p:embed/>
                </p:oleObj>
              </mc:Choice>
              <mc:Fallback>
                <p:oleObj name="Equation" r:id="rId7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0175" y="1908969"/>
                        <a:ext cx="4038600" cy="120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38200" y="5867400"/>
            <a:ext cx="7431088" cy="687388"/>
            <a:chOff x="528" y="3696"/>
            <a:chExt cx="4681" cy="433"/>
          </a:xfrm>
        </p:grpSpPr>
        <p:pic>
          <p:nvPicPr>
            <p:cNvPr id="12297" name="Picture 7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696"/>
              <a:ext cx="4681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8" name="Rectangle 11"/>
            <p:cNvSpPr>
              <a:spLocks noChangeArrowheads="1"/>
            </p:cNvSpPr>
            <p:nvPr/>
          </p:nvSpPr>
          <p:spPr bwMode="auto">
            <a:xfrm>
              <a:off x="528" y="3696"/>
              <a:ext cx="432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400" i="1">
                  <a:latin typeface="Times New Roman" panose="02020603050405020304" pitchFamily="18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8249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071563" y="1022350"/>
          <a:ext cx="555625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Equation" r:id="rId4" imgW="1790700" imgH="482600" progId="Equation.3">
                  <p:embed/>
                </p:oleObj>
              </mc:Choice>
              <mc:Fallback>
                <p:oleObj name="Equation" r:id="rId4" imgW="17907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022350"/>
                        <a:ext cx="5556250" cy="149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"/>
          <p:cNvGraphicFramePr>
            <a:graphicFrameLocks noChangeAspect="1"/>
          </p:cNvGraphicFramePr>
          <p:nvPr/>
        </p:nvGraphicFramePr>
        <p:xfrm>
          <a:off x="2687638" y="5362575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Equation" r:id="rId6" imgW="571252" imgH="393529" progId="Equation.3">
                  <p:embed/>
                </p:oleObj>
              </mc:Choice>
              <mc:Fallback>
                <p:oleObj name="Equation" r:id="rId6" imgW="57125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362575"/>
                        <a:ext cx="1428750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3990975"/>
            <a:ext cx="1655762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9563" r="47212" b="45161"/>
          <a:stretch>
            <a:fillRect/>
          </a:stretch>
        </p:blipFill>
        <p:spPr bwMode="auto">
          <a:xfrm>
            <a:off x="2606675" y="4013200"/>
            <a:ext cx="16192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" t="54877" r="45802"/>
          <a:stretch>
            <a:fillRect/>
          </a:stretch>
        </p:blipFill>
        <p:spPr bwMode="auto">
          <a:xfrm>
            <a:off x="6762750" y="4013200"/>
            <a:ext cx="17002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3" t="54877"/>
          <a:stretch>
            <a:fillRect/>
          </a:stretch>
        </p:blipFill>
        <p:spPr bwMode="auto">
          <a:xfrm>
            <a:off x="4668838" y="4013200"/>
            <a:ext cx="16732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11078" name="Object 4"/>
          <p:cNvGraphicFramePr>
            <a:graphicFrameLocks noChangeAspect="1"/>
          </p:cNvGraphicFramePr>
          <p:nvPr/>
        </p:nvGraphicFramePr>
        <p:xfrm>
          <a:off x="4745038" y="5362575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Equation" r:id="rId10" imgW="583947" imgH="418918" progId="Equation.3">
                  <p:embed/>
                </p:oleObj>
              </mc:Choice>
              <mc:Fallback>
                <p:oleObj name="Equation" r:id="rId10" imgW="583947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38" y="5362575"/>
                        <a:ext cx="1460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5"/>
          <p:cNvGraphicFramePr>
            <a:graphicFrameLocks noChangeAspect="1"/>
          </p:cNvGraphicFramePr>
          <p:nvPr/>
        </p:nvGraphicFramePr>
        <p:xfrm>
          <a:off x="6497638" y="5362575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Equation" r:id="rId12" imgW="889000" imgH="419100" progId="Equation.3">
                  <p:embed/>
                </p:oleObj>
              </mc:Choice>
              <mc:Fallback>
                <p:oleObj name="Equation" r:id="rId12" imgW="889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38" y="5362575"/>
                        <a:ext cx="2222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000" b="1" kern="0">
                <a:solidFill>
                  <a:srgbClr val="000000"/>
                </a:solidFill>
                <a:latin typeface="Arial"/>
                <a:cs typeface="+mn-cs"/>
              </a:rPr>
              <a:t>Corners</a:t>
            </a:r>
            <a:r>
              <a:rPr lang="en-US" sz="3000" kern="0">
                <a:solidFill>
                  <a:srgbClr val="000000"/>
                </a:solidFill>
                <a:latin typeface="Arial"/>
                <a:cs typeface="+mn-cs"/>
              </a:rPr>
              <a:t> as distinctive interest points</a:t>
            </a:r>
            <a:endParaRPr lang="ru-RU" sz="3000" kern="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3323" name="Text Box 6"/>
          <p:cNvSpPr txBox="1">
            <a:spLocks noChangeArrowheads="1"/>
          </p:cNvSpPr>
          <p:nvPr/>
        </p:nvSpPr>
        <p:spPr bwMode="auto">
          <a:xfrm>
            <a:off x="957263" y="2771775"/>
            <a:ext cx="78136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x 2 matrix of image derivatives (averaged in neighborhood of a point).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8650" y="5619750"/>
            <a:ext cx="1497013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Notation:</a:t>
            </a:r>
          </a:p>
        </p:txBody>
      </p:sp>
    </p:spTree>
    <p:extLst>
      <p:ext uri="{BB962C8B-B14F-4D97-AF65-F5344CB8AC3E}">
        <p14:creationId xmlns:p14="http://schemas.microsoft.com/office/powerpoint/2010/main" val="287596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20"/>
          <p:cNvSpPr txBox="1">
            <a:spLocks noChangeArrowheads="1"/>
          </p:cNvSpPr>
          <p:nvPr/>
        </p:nvSpPr>
        <p:spPr bwMode="auto">
          <a:xfrm>
            <a:off x="381000" y="1138238"/>
            <a:ext cx="7675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/>
              <a:t>Consider a horizontal “slice” of </a:t>
            </a:r>
            <a:r>
              <a:rPr lang="en-US" altLang="en-US" sz="2400" i="1"/>
              <a:t>E</a:t>
            </a:r>
            <a:r>
              <a:rPr lang="en-US" altLang="en-US" sz="2400"/>
              <a:t>(</a:t>
            </a:r>
            <a:r>
              <a:rPr lang="en-US" altLang="en-US" sz="2400" i="1"/>
              <a:t>u</a:t>
            </a:r>
            <a:r>
              <a:rPr lang="en-US" altLang="en-US" sz="2400"/>
              <a:t>, </a:t>
            </a:r>
            <a:r>
              <a:rPr lang="en-US" altLang="en-US" sz="2400" i="1"/>
              <a:t>v</a:t>
            </a:r>
            <a:r>
              <a:rPr lang="en-US" altLang="en-US" sz="2400"/>
              <a:t>):</a:t>
            </a: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Interpreting the second moment matrix</a:t>
            </a:r>
          </a:p>
        </p:txBody>
      </p:sp>
      <p:sp>
        <p:nvSpPr>
          <p:cNvPr id="17414" name="Text Box 3"/>
          <p:cNvSpPr txBox="1">
            <a:spLocks noChangeArrowheads="1"/>
          </p:cNvSpPr>
          <p:nvPr/>
        </p:nvSpPr>
        <p:spPr bwMode="auto">
          <a:xfrm>
            <a:off x="381000" y="1752600"/>
            <a:ext cx="548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This is the equation of an ellipse.</a:t>
            </a:r>
          </a:p>
        </p:txBody>
      </p:sp>
      <p:graphicFrame>
        <p:nvGraphicFramePr>
          <p:cNvPr id="17410" name="Object 4"/>
          <p:cNvGraphicFramePr>
            <a:graphicFrameLocks noChangeAspect="1"/>
          </p:cNvGraphicFramePr>
          <p:nvPr/>
        </p:nvGraphicFramePr>
        <p:xfrm>
          <a:off x="4343400" y="2117725"/>
          <a:ext cx="25146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4" imgW="1206360" imgH="482400" progId="Equation.3">
                  <p:embed/>
                </p:oleObj>
              </mc:Choice>
              <mc:Fallback>
                <p:oleObj name="Equation" r:id="rId4" imgW="1206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117725"/>
                        <a:ext cx="251460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5"/>
          <p:cNvSpPr txBox="1">
            <a:spLocks noChangeArrowheads="1"/>
          </p:cNvSpPr>
          <p:nvPr/>
        </p:nvSpPr>
        <p:spPr bwMode="auto">
          <a:xfrm>
            <a:off x="381000" y="3048000"/>
            <a:ext cx="73152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The axis lengths of the ellipse are determined by the eigenvalues and the orientation is determined by </a:t>
            </a:r>
            <a:r>
              <a:rPr lang="en-US" altLang="en-US" sz="2400" i="1"/>
              <a:t>R</a:t>
            </a:r>
          </a:p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grpSp>
        <p:nvGrpSpPr>
          <p:cNvPr id="17416" name="Group 21"/>
          <p:cNvGrpSpPr>
            <a:grpSpLocks/>
          </p:cNvGrpSpPr>
          <p:nvPr/>
        </p:nvGrpSpPr>
        <p:grpSpPr bwMode="auto">
          <a:xfrm>
            <a:off x="2438400" y="3979863"/>
            <a:ext cx="5413375" cy="2878137"/>
            <a:chOff x="2254" y="2352"/>
            <a:chExt cx="3410" cy="1813"/>
          </a:xfrm>
        </p:grpSpPr>
        <p:sp>
          <p:nvSpPr>
            <p:cNvPr id="17418" name="Text Box 8"/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419" name="Text Box 9"/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420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21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2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2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26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17411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5943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6" imgW="1358640" imgH="457200" progId="Equation.3">
                  <p:embed/>
                </p:oleObj>
              </mc:Choice>
              <mc:Fallback>
                <p:oleObj name="Equation" r:id="rId6" imgW="1358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914400"/>
                        <a:ext cx="2743200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7" name="Text Box 3"/>
          <p:cNvSpPr txBox="1">
            <a:spLocks noChangeArrowheads="1"/>
          </p:cNvSpPr>
          <p:nvPr/>
        </p:nvSpPr>
        <p:spPr bwMode="auto">
          <a:xfrm>
            <a:off x="381000" y="2373313"/>
            <a:ext cx="7391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Diagonalization of M:</a:t>
            </a:r>
          </a:p>
        </p:txBody>
      </p:sp>
    </p:spTree>
    <p:extLst>
      <p:ext uri="{BB962C8B-B14F-4D97-AF65-F5344CB8AC3E}">
        <p14:creationId xmlns:p14="http://schemas.microsoft.com/office/powerpoint/2010/main" val="237905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AutoShape 2"/>
          <p:cNvSpPr>
            <a:spLocks noChangeArrowheads="1"/>
          </p:cNvSpPr>
          <p:nvPr/>
        </p:nvSpPr>
        <p:spPr bwMode="auto">
          <a:xfrm>
            <a:off x="838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Interpreting the eigenvalues</a:t>
            </a:r>
            <a:endParaRPr lang="ru-RU" altLang="en-US" smtClean="0"/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7772400" y="6096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598" name="Rectangle 6"/>
          <p:cNvSpPr>
            <a:spLocks noChangeArrowheads="1"/>
          </p:cNvSpPr>
          <p:nvPr/>
        </p:nvSpPr>
        <p:spPr bwMode="auto">
          <a:xfrm>
            <a:off x="3124200" y="1828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599" name="Freeform 7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600" name="AutoShape 8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5562600" y="2362200"/>
            <a:ext cx="2667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02" name="Rectangle 10"/>
          <p:cNvSpPr>
            <a:spLocks noChangeArrowheads="1"/>
          </p:cNvSpPr>
          <p:nvPr/>
        </p:nvSpPr>
        <p:spPr bwMode="auto">
          <a:xfrm>
            <a:off x="914400" y="4800600"/>
            <a:ext cx="23622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03" name="Rectangle 11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04" name="Rectangle 12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05" name="Rectangle 13"/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606" name="Text Box 14"/>
          <p:cNvSpPr txBox="1">
            <a:spLocks noChangeArrowheads="1"/>
          </p:cNvSpPr>
          <p:nvPr/>
        </p:nvSpPr>
        <p:spPr bwMode="auto">
          <a:xfrm>
            <a:off x="533400" y="12319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Classification of image points using eigenvalues of </a:t>
            </a:r>
            <a:r>
              <a:rPr lang="en-US" altLang="en-US" i="1" dirty="0">
                <a:cs typeface="Times New Roman" panose="02020603050405020304" pitchFamily="18" charset="0"/>
              </a:rPr>
              <a:t>M</a:t>
            </a:r>
            <a:r>
              <a:rPr lang="en-US" altLang="en-US" dirty="0">
                <a:cs typeface="Times New Roman" panose="02020603050405020304" pitchFamily="18" charset="0"/>
              </a:rPr>
              <a:t>: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  <p:sp>
        <p:nvSpPr>
          <p:cNvPr id="110607" name="Oval 15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0608" name="Oval 16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0609" name="Oval 17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0610" name="Oval 18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27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Corner response function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5" name="Freeform 5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5562600" y="2362200"/>
            <a:ext cx="2667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&gt; 0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&lt; 0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&lt; 0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4899025" y="4714875"/>
            <a:ext cx="1274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i="1">
                <a:latin typeface="Times New Roman" panose="02020603050405020304" pitchFamily="18" charset="0"/>
                <a:sym typeface="Symbol" panose="05050102010706020507" pitchFamily="18" charset="2"/>
              </a:rPr>
              <a:t>|R| 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small</a:t>
            </a:r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H="1">
            <a:off x="5029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48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999187"/>
              </p:ext>
            </p:extLst>
          </p:nvPr>
        </p:nvGraphicFramePr>
        <p:xfrm>
          <a:off x="1006475" y="1176338"/>
          <a:ext cx="7123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4" imgW="2844720" imgH="228600" progId="Equation.3">
                  <p:embed/>
                </p:oleObj>
              </mc:Choice>
              <mc:Fallback>
                <p:oleObj name="Equation" r:id="rId4" imgW="2844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176338"/>
                        <a:ext cx="7123113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7" name="Text Box 18"/>
          <p:cNvSpPr txBox="1">
            <a:spLocks noChangeArrowheads="1"/>
          </p:cNvSpPr>
          <p:nvPr/>
        </p:nvSpPr>
        <p:spPr bwMode="auto">
          <a:xfrm>
            <a:off x="328444" y="2102707"/>
            <a:ext cx="35958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l-GR" altLang="en-US" sz="2400" i="1">
                <a:latin typeface="Times New Roman" panose="02020603050405020304" pitchFamily="18" charset="0"/>
              </a:rPr>
              <a:t>α</a:t>
            </a:r>
            <a:r>
              <a:rPr lang="en-US" altLang="en-US" sz="2400"/>
              <a:t>: constant (0.04 to 0.06)</a:t>
            </a:r>
            <a:endParaRPr lang="el-GR" altLang="en-US" sz="2400"/>
          </a:p>
        </p:txBody>
      </p:sp>
    </p:spTree>
    <p:extLst>
      <p:ext uri="{BB962C8B-B14F-4D97-AF65-F5344CB8AC3E}">
        <p14:creationId xmlns:p14="http://schemas.microsoft.com/office/powerpoint/2010/main" val="380429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Distance &amp; Similarity Measures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Feature vector is to present the object and will be used to classify it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To perform classification, need to compare two feature vectors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2 primary methods – </a:t>
            </a:r>
            <a:r>
              <a:rPr lang="en-US" altLang="en-US" i="1" dirty="0" smtClean="0"/>
              <a:t>difference </a:t>
            </a:r>
            <a:r>
              <a:rPr lang="en-US" altLang="en-US" dirty="0" smtClean="0"/>
              <a:t>between two or </a:t>
            </a:r>
            <a:r>
              <a:rPr lang="en-US" altLang="en-US" i="1" dirty="0" smtClean="0"/>
              <a:t>similarity</a:t>
            </a:r>
          </a:p>
          <a:p>
            <a:endParaRPr lang="en-US" altLang="en-US" i="1" dirty="0" smtClean="0"/>
          </a:p>
          <a:p>
            <a:r>
              <a:rPr lang="en-US" altLang="en-US" dirty="0" smtClean="0"/>
              <a:t>Two vectors that are closely related will have small difference and large similarity</a:t>
            </a:r>
          </a:p>
        </p:txBody>
      </p:sp>
    </p:spTree>
    <p:extLst>
      <p:ext uri="{BB962C8B-B14F-4D97-AF65-F5344CB8AC3E}">
        <p14:creationId xmlns:p14="http://schemas.microsoft.com/office/powerpoint/2010/main" val="30505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Harris corner detector</a:t>
            </a:r>
            <a:endParaRPr lang="ru-RU" altLang="en-US" smtClean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048625" cy="2801938"/>
          </a:xfrm>
        </p:spPr>
        <p:txBody>
          <a:bodyPr/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dirty="0" smtClean="0"/>
              <a:t>Compute</a:t>
            </a:r>
            <a:r>
              <a:rPr lang="en-US" altLang="en-US" i="1" dirty="0" smtClean="0"/>
              <a:t> M </a:t>
            </a:r>
            <a:r>
              <a:rPr lang="en-US" altLang="en-US" dirty="0" smtClean="0"/>
              <a:t>matrix for each image window to get their </a:t>
            </a:r>
            <a:r>
              <a:rPr lang="en-US" altLang="en-US" i="1" dirty="0" err="1" smtClean="0"/>
              <a:t>cornerness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scores.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dirty="0" smtClean="0"/>
              <a:t>Find points whose surrounding window gave large corner response (</a:t>
            </a:r>
            <a:r>
              <a:rPr lang="en-US" altLang="en-US" i="1" dirty="0" smtClean="0"/>
              <a:t>f</a:t>
            </a:r>
            <a:r>
              <a:rPr lang="en-US" altLang="en-US" dirty="0" smtClean="0"/>
              <a:t>&gt; threshold)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dirty="0" smtClean="0"/>
              <a:t>Take the points of local maxima, i.e., perform non-maximum suppression</a:t>
            </a:r>
            <a:endParaRPr lang="ru-RU" altLang="en-US" dirty="0" smtClean="0"/>
          </a:p>
        </p:txBody>
      </p:sp>
      <p:sp>
        <p:nvSpPr>
          <p:cNvPr id="111620" name="Rectangle 14"/>
          <p:cNvSpPr>
            <a:spLocks noChangeArrowheads="1"/>
          </p:cNvSpPr>
          <p:nvPr/>
        </p:nvSpPr>
        <p:spPr bwMode="auto">
          <a:xfrm>
            <a:off x="381000" y="5759450"/>
            <a:ext cx="845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err="1"/>
              <a:t>C.Harris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M.Stephens</a:t>
            </a:r>
            <a:r>
              <a:rPr lang="en-US" altLang="en-US" sz="2000" dirty="0"/>
              <a:t>. </a:t>
            </a:r>
            <a:r>
              <a:rPr lang="en-US" altLang="en-US" sz="2000" b="1" dirty="0">
                <a:solidFill>
                  <a:srgbClr val="C00000"/>
                </a:solidFill>
              </a:rPr>
              <a:t>“A Combined Corner and Edge Detector.” </a:t>
            </a:r>
            <a:r>
              <a:rPr lang="en-US" altLang="en-US" sz="2000" i="1" dirty="0"/>
              <a:t>Proceedings of the 4th </a:t>
            </a:r>
            <a:r>
              <a:rPr lang="en-US" altLang="en-US" sz="2000" i="1" dirty="0" err="1"/>
              <a:t>Alvey</a:t>
            </a:r>
            <a:r>
              <a:rPr lang="en-US" altLang="en-US" sz="2000" i="1" dirty="0"/>
              <a:t> Vision Conference</a:t>
            </a:r>
            <a:r>
              <a:rPr lang="en-US" altLang="en-US" sz="2000" dirty="0"/>
              <a:t>: pages 147—151, 1988.  </a:t>
            </a:r>
          </a:p>
        </p:txBody>
      </p:sp>
    </p:spTree>
    <p:extLst>
      <p:ext uri="{BB962C8B-B14F-4D97-AF65-F5344CB8AC3E}">
        <p14:creationId xmlns:p14="http://schemas.microsoft.com/office/powerpoint/2010/main" val="2723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7086600" y="6488113"/>
            <a:ext cx="20574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n-lt"/>
                <a:cs typeface="+mn-cs"/>
              </a:rPr>
              <a:t>Slide: Derek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+mn-lt"/>
                <a:cs typeface="+mn-cs"/>
              </a:rPr>
              <a:t>Hoiem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0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315200" cy="609600"/>
          </a:xfrm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Harris Detector</a:t>
            </a:r>
            <a:endParaRPr lang="en-US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308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l-PL" altLang="en-US" smtClean="0"/>
              <a:t>Second moment matrix</a:t>
            </a:r>
            <a:br>
              <a:rPr lang="pl-PL" altLang="en-US" smtClean="0"/>
            </a:br>
            <a:r>
              <a:rPr lang="en-US" altLang="en-US" smtClean="0"/>
              <a:t>(</a:t>
            </a:r>
            <a:r>
              <a:rPr lang="pl-PL" altLang="en-US" smtClean="0"/>
              <a:t>autocorrelation matrix</a:t>
            </a:r>
            <a:r>
              <a:rPr lang="en-US" altLang="en-US" smtClean="0"/>
              <a:t>)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811213" y="2005013"/>
          <a:ext cx="37607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Equation" r:id="rId4" imgW="2654280" imgH="507960" progId="Equation.3">
                  <p:embed/>
                </p:oleObj>
              </mc:Choice>
              <mc:Fallback>
                <p:oleObj name="Equation" r:id="rId4" imgW="26542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05013"/>
                        <a:ext cx="3760787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1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FBB0556-4474-482D-9B73-DE7FFF764CBC}" type="slidenum">
              <a:rPr lang="de-DE" altLang="en-US">
                <a:solidFill>
                  <a:srgbClr val="898989"/>
                </a:solidFill>
              </a:rPr>
              <a:pPr/>
              <a:t>31</a:t>
            </a:fld>
            <a:endParaRPr lang="de-DE" altLang="en-US">
              <a:solidFill>
                <a:srgbClr val="898989"/>
              </a:solidFill>
            </a:endParaRPr>
          </a:p>
        </p:txBody>
      </p:sp>
      <p:pic>
        <p:nvPicPr>
          <p:cNvPr id="308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4789488" y="2314575"/>
            <a:ext cx="1800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</a:rPr>
              <a:t>1. Image derivatives</a:t>
            </a:r>
            <a:endParaRPr lang="en-US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04" name="Text Box 10"/>
          <p:cNvSpPr txBox="1">
            <a:spLocks noChangeArrowheads="1"/>
          </p:cNvSpPr>
          <p:nvPr/>
        </p:nvSpPr>
        <p:spPr bwMode="auto">
          <a:xfrm>
            <a:off x="3673475" y="3106738"/>
            <a:ext cx="19431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</a:rPr>
              <a:t>2. Square of derivatives</a:t>
            </a:r>
            <a:endParaRPr lang="en-US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636963" y="3970338"/>
            <a:ext cx="19446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</a:rPr>
              <a:t>3. Gaussian </a:t>
            </a:r>
            <a:b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</a:rPr>
              <a:t>    filter </a:t>
            </a:r>
            <a:r>
              <a:rPr lang="pl-PL" altLang="en-US" sz="1600" i="1">
                <a:solidFill>
                  <a:srgbClr val="000000"/>
                </a:solidFill>
                <a:latin typeface="Arial" panose="020B0604020202020204" pitchFamily="34" charset="0"/>
              </a:rPr>
              <a:t>g(</a:t>
            </a:r>
            <a:r>
              <a:rPr lang="pl-PL" altLang="en-US" sz="1600" i="1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r>
              <a:rPr lang="pl-PL" altLang="en-US" sz="1600" i="1" baseline="-25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pl-PL" altLang="en-US" sz="1600" i="1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altLang="en-US" sz="1600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445250" y="2133600"/>
            <a:ext cx="2519363" cy="865188"/>
            <a:chOff x="3356" y="1638"/>
            <a:chExt cx="2041" cy="756"/>
          </a:xfrm>
        </p:grpSpPr>
        <p:pic>
          <p:nvPicPr>
            <p:cNvPr id="3103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104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3105" name="Text Box 15"/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pl-PL" altLang="en-US" i="1">
                  <a:solidFill>
                    <a:srgbClr val="FFFFFF"/>
                  </a:solidFill>
                  <a:latin typeface="Arial" panose="020B0604020202020204" pitchFamily="34" charset="0"/>
                </a:rPr>
                <a:t>I</a:t>
              </a:r>
              <a:r>
                <a:rPr lang="pl-PL" altLang="en-US" i="1" baseline="-25000">
                  <a:solidFill>
                    <a:srgbClr val="FFFFFF"/>
                  </a:solidFill>
                  <a:latin typeface="Arial" panose="020B0604020202020204" pitchFamily="34" charset="0"/>
                </a:rPr>
                <a:t>x</a:t>
              </a:r>
              <a:endParaRPr lang="en-US" altLang="en-US" i="1" baseline="-25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06" name="Text Box 16"/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pl-PL" altLang="en-US" i="1">
                  <a:solidFill>
                    <a:srgbClr val="FFFFFF"/>
                  </a:solidFill>
                  <a:latin typeface="Arial" panose="020B0604020202020204" pitchFamily="34" charset="0"/>
                </a:rPr>
                <a:t>I</a:t>
              </a:r>
              <a:r>
                <a:rPr lang="pl-PL" altLang="en-US" i="1" baseline="-25000">
                  <a:solidFill>
                    <a:srgbClr val="FFFFFF"/>
                  </a:solidFill>
                  <a:latin typeface="Arial" panose="020B0604020202020204" pitchFamily="34" charset="0"/>
                </a:rPr>
                <a:t>y</a:t>
              </a:r>
              <a:endParaRPr lang="en-US" altLang="en-US" i="1" baseline="-25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8250" y="3025775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033713"/>
            <a:ext cx="1196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3033713"/>
            <a:ext cx="1195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0" name="Text Box 20"/>
          <p:cNvSpPr txBox="1">
            <a:spLocks noChangeArrowheads="1"/>
          </p:cNvSpPr>
          <p:nvPr/>
        </p:nvSpPr>
        <p:spPr bwMode="auto">
          <a:xfrm>
            <a:off x="5942013" y="29876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I</a:t>
            </a:r>
            <a:r>
              <a:rPr lang="pl-PL" altLang="en-US" i="1" baseline="-250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pl-PL" altLang="en-US" i="1" baseline="30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endParaRPr lang="en-US" altLang="en-US" i="1" baseline="30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11" name="Text Box 21"/>
          <p:cNvSpPr txBox="1">
            <a:spLocks noChangeArrowheads="1"/>
          </p:cNvSpPr>
          <p:nvPr/>
        </p:nvSpPr>
        <p:spPr bwMode="auto">
          <a:xfrm>
            <a:off x="7165975" y="29622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I</a:t>
            </a:r>
            <a:r>
              <a:rPr lang="pl-PL" altLang="en-US" i="1" baseline="-25000">
                <a:solidFill>
                  <a:srgbClr val="FFFFFF"/>
                </a:solidFill>
                <a:latin typeface="Arial" panose="020B0604020202020204" pitchFamily="34" charset="0"/>
              </a:rPr>
              <a:t>y</a:t>
            </a:r>
            <a:r>
              <a:rPr lang="pl-PL" altLang="en-US" i="1" baseline="30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endParaRPr lang="en-US" altLang="en-US" i="1" baseline="30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12" name="Text Box 22"/>
          <p:cNvSpPr txBox="1">
            <a:spLocks noChangeArrowheads="1"/>
          </p:cNvSpPr>
          <p:nvPr/>
        </p:nvSpPr>
        <p:spPr bwMode="auto">
          <a:xfrm>
            <a:off x="8318500" y="2962275"/>
            <a:ext cx="538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I</a:t>
            </a:r>
            <a:r>
              <a:rPr lang="pl-PL" altLang="en-US" i="1" baseline="-250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I</a:t>
            </a:r>
            <a:r>
              <a:rPr lang="pl-PL" altLang="en-US" i="1" baseline="-25000">
                <a:solidFill>
                  <a:srgbClr val="FFFFFF"/>
                </a:solidFill>
                <a:latin typeface="Arial" panose="020B0604020202020204" pitchFamily="34" charset="0"/>
              </a:rPr>
              <a:t>y</a:t>
            </a:r>
            <a:endParaRPr lang="en-US" altLang="en-US" i="1" baseline="-250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3933825"/>
            <a:ext cx="118268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5638800" y="3962400"/>
            <a:ext cx="922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g(I</a:t>
            </a:r>
            <a:r>
              <a:rPr lang="pl-PL" altLang="en-US" i="1" baseline="-250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pl-PL" altLang="en-US" i="1" baseline="30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)</a:t>
            </a:r>
            <a:endParaRPr lang="en-US" altLang="en-US" i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6858000" y="39624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g(I</a:t>
            </a:r>
            <a:r>
              <a:rPr lang="pl-PL" altLang="en-US" i="1" baseline="-25000">
                <a:solidFill>
                  <a:srgbClr val="FFFFFF"/>
                </a:solidFill>
                <a:latin typeface="Arial" panose="020B0604020202020204" pitchFamily="34" charset="0"/>
              </a:rPr>
              <a:t>y</a:t>
            </a:r>
            <a:r>
              <a:rPr lang="pl-PL" altLang="en-US" i="1" baseline="30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)</a:t>
            </a:r>
            <a:endParaRPr lang="en-US" altLang="en-US" i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8035925" y="38862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g(I</a:t>
            </a:r>
            <a:r>
              <a:rPr lang="pl-PL" altLang="en-US" i="1" baseline="-250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I</a:t>
            </a:r>
            <a:r>
              <a:rPr lang="pl-PL" altLang="en-US" i="1" baseline="-25000">
                <a:solidFill>
                  <a:srgbClr val="FFFFFF"/>
                </a:solidFill>
                <a:latin typeface="Arial" panose="020B0604020202020204" pitchFamily="34" charset="0"/>
              </a:rPr>
              <a:t>y</a:t>
            </a: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)</a:t>
            </a:r>
            <a:endParaRPr lang="en-US" altLang="en-US" i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4868863"/>
            <a:ext cx="24479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661988" y="5694363"/>
          <a:ext cx="51292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Equation" r:id="rId16" imgW="2679700" imgH="254000" progId="Equation.3">
                  <p:embed/>
                </p:oleObj>
              </mc:Choice>
              <mc:Fallback>
                <p:oleObj name="Equation" r:id="rId16" imgW="2679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5694363"/>
                        <a:ext cx="51292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687388" y="5191125"/>
          <a:ext cx="52879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Equation" r:id="rId18" imgW="2806560" imgH="228600" progId="Equation.3">
                  <p:embed/>
                </p:oleObj>
              </mc:Choice>
              <mc:Fallback>
                <p:oleObj name="Equation" r:id="rId18" imgW="2806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5191125"/>
                        <a:ext cx="52879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539750" y="4800600"/>
            <a:ext cx="563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>
                <a:solidFill>
                  <a:srgbClr val="000000"/>
                </a:solidFill>
                <a:latin typeface="Arial" panose="020B0604020202020204" pitchFamily="34" charset="0"/>
              </a:rPr>
              <a:t>4. Cornerness function 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pl-PL" altLang="en-US">
                <a:solidFill>
                  <a:srgbClr val="000000"/>
                </a:solidFill>
                <a:latin typeface="Arial" panose="020B0604020202020204" pitchFamily="34" charset="0"/>
              </a:rPr>
              <a:t>both eigenvalues are strong</a:t>
            </a:r>
            <a:endParaRPr lang="en-US" altLang="en-US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21" name="Text Box 31"/>
          <p:cNvSpPr txBox="1">
            <a:spLocks noChangeArrowheads="1"/>
          </p:cNvSpPr>
          <p:nvPr/>
        </p:nvSpPr>
        <p:spPr bwMode="auto">
          <a:xfrm>
            <a:off x="8218488" y="6400800"/>
            <a:ext cx="925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 i="1">
                <a:solidFill>
                  <a:srgbClr val="FFFFFF"/>
                </a:solidFill>
                <a:latin typeface="Arial" panose="020B0604020202020204" pitchFamily="34" charset="0"/>
              </a:rPr>
              <a:t>har</a:t>
            </a:r>
            <a:endParaRPr lang="en-US" altLang="en-US" i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222" name="Text Box 32"/>
          <p:cNvSpPr txBox="1">
            <a:spLocks noChangeArrowheads="1"/>
          </p:cNvSpPr>
          <p:nvPr/>
        </p:nvSpPr>
        <p:spPr bwMode="auto">
          <a:xfrm>
            <a:off x="539750" y="6342063"/>
            <a:ext cx="467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pl-PL" altLang="en-US">
                <a:solidFill>
                  <a:srgbClr val="000000"/>
                </a:solidFill>
                <a:latin typeface="Arial" panose="020B0604020202020204" pitchFamily="34" charset="0"/>
              </a:rPr>
              <a:t>5. Non-maxima suppression</a:t>
            </a:r>
            <a:endParaRPr lang="en-US" altLang="en-US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57225" y="3505200"/>
          <a:ext cx="14763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20" imgW="1066800" imgH="457200" progId="">
                  <p:embed/>
                </p:oleObj>
              </mc:Choice>
              <mc:Fallback>
                <p:oleObj name="Equation" r:id="rId20" imgW="1066800" imgH="457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3505200"/>
                        <a:ext cx="14763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166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16" grpId="0"/>
      <p:bldP spid="8217" grpId="0"/>
      <p:bldP spid="8218" grpId="0"/>
      <p:bldP spid="8220" grpId="0"/>
      <p:bldP spid="8221" grpId="0"/>
      <p:bldP spid="82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Harris Detector: Steps</a:t>
            </a:r>
            <a:endParaRPr lang="ru-RU" altLang="en-US" sz="3200" smtClean="0"/>
          </a:p>
        </p:txBody>
      </p:sp>
      <p:pic>
        <p:nvPicPr>
          <p:cNvPr id="112643" name="Picture 3" descr="cows_step0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1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Harris Detector: Steps</a:t>
            </a:r>
            <a:endParaRPr lang="ru-RU" altLang="en-US" sz="3200" smtClean="0"/>
          </a:p>
        </p:txBody>
      </p:sp>
      <p:pic>
        <p:nvPicPr>
          <p:cNvPr id="113667" name="Picture 3" descr="cows_step1_corner_respo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8" name="Text Box 4"/>
          <p:cNvSpPr txBox="1">
            <a:spLocks noChangeArrowheads="1"/>
          </p:cNvSpPr>
          <p:nvPr/>
        </p:nvSpPr>
        <p:spPr bwMode="auto">
          <a:xfrm>
            <a:off x="4809004" y="365126"/>
            <a:ext cx="4052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cs typeface="Times New Roman" panose="02020603050405020304" pitchFamily="18" charset="0"/>
              </a:rPr>
              <a:t>Compute corner response </a:t>
            </a:r>
            <a:r>
              <a:rPr lang="en-US" altLang="en-US" i="1" dirty="0">
                <a:cs typeface="Times New Roman" panose="02020603050405020304" pitchFamily="18" charset="0"/>
              </a:rPr>
              <a:t>R</a:t>
            </a:r>
            <a:endParaRPr lang="ru-RU" altLang="en-US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3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Harris Detector: Steps</a:t>
            </a:r>
            <a:endParaRPr lang="ru-RU" altLang="en-US" sz="3200" smtClean="0"/>
          </a:p>
        </p:txBody>
      </p:sp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1470211" y="105569"/>
            <a:ext cx="74564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cs typeface="Times New Roman" panose="02020603050405020304" pitchFamily="18" charset="0"/>
              </a:rPr>
              <a:t>Find points with large corner response: </a:t>
            </a:r>
            <a:r>
              <a:rPr lang="en-US" altLang="en-US" i="1" dirty="0">
                <a:cs typeface="Times New Roman" panose="02020603050405020304" pitchFamily="18" charset="0"/>
              </a:rPr>
              <a:t>R&gt;</a:t>
            </a:r>
            <a:r>
              <a:rPr lang="en-US" altLang="en-US" dirty="0">
                <a:cs typeface="Times New Roman" panose="02020603050405020304" pitchFamily="18" charset="0"/>
              </a:rPr>
              <a:t>threshold</a:t>
            </a:r>
            <a:endParaRPr lang="ru-RU" altLang="en-US" dirty="0">
              <a:cs typeface="Times New Roman" panose="02020603050405020304" pitchFamily="18" charset="0"/>
            </a:endParaRPr>
          </a:p>
        </p:txBody>
      </p:sp>
      <p:pic>
        <p:nvPicPr>
          <p:cNvPr id="114692" name="Picture 4" descr="cows_step2_thre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8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Harris Detector: Steps</a:t>
            </a:r>
            <a:endParaRPr lang="ru-RU" altLang="en-US" sz="3200" smtClean="0"/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3124200" y="105569"/>
            <a:ext cx="5795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cs typeface="Times New Roman" panose="02020603050405020304" pitchFamily="18" charset="0"/>
              </a:rPr>
              <a:t>Take only the points of local maxima of </a:t>
            </a:r>
            <a:r>
              <a:rPr lang="en-US" altLang="en-US" i="1" dirty="0">
                <a:cs typeface="Times New Roman" panose="02020603050405020304" pitchFamily="18" charset="0"/>
              </a:rPr>
              <a:t>R</a:t>
            </a:r>
            <a:endParaRPr lang="ru-RU" altLang="en-US" i="1" dirty="0">
              <a:cs typeface="Times New Roman" panose="02020603050405020304" pitchFamily="18" charset="0"/>
            </a:endParaRPr>
          </a:p>
        </p:txBody>
      </p:sp>
      <p:pic>
        <p:nvPicPr>
          <p:cNvPr id="115716" name="Picture 4" descr="cows_step3_thresh&amp;max"/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06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Harris Detector: Steps</a:t>
            </a:r>
            <a:endParaRPr lang="ru-RU" altLang="en-US" sz="3200" smtClean="0"/>
          </a:p>
        </p:txBody>
      </p:sp>
      <p:pic>
        <p:nvPicPr>
          <p:cNvPr id="116739" name="Picture 3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35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Invariance and covariance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012" y="1447800"/>
            <a:ext cx="8650941" cy="54102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altLang="en-US" dirty="0" smtClean="0"/>
              <a:t>We want corner locations to be </a:t>
            </a:r>
            <a:r>
              <a:rPr lang="en-US" altLang="en-US" i="1" dirty="0" smtClean="0"/>
              <a:t>invariant</a:t>
            </a:r>
            <a:r>
              <a:rPr lang="en-US" altLang="en-US" dirty="0" smtClean="0"/>
              <a:t> to photometric transformations and </a:t>
            </a:r>
            <a:r>
              <a:rPr lang="en-US" altLang="en-US" i="1" dirty="0" smtClean="0"/>
              <a:t>covariant</a:t>
            </a:r>
            <a:r>
              <a:rPr lang="en-US" altLang="en-US" dirty="0" smtClean="0"/>
              <a:t> to geometric transformations</a:t>
            </a:r>
          </a:p>
          <a:p>
            <a:pPr>
              <a:buFontTx/>
              <a:buChar char="•"/>
            </a:pPr>
            <a:endParaRPr lang="en-US" altLang="en-US" dirty="0" smtClean="0"/>
          </a:p>
          <a:p>
            <a:pPr lvl="1"/>
            <a:r>
              <a:rPr lang="en-US" altLang="en-US" sz="2100" b="1" dirty="0" smtClean="0"/>
              <a:t>Invariance:</a:t>
            </a:r>
            <a:r>
              <a:rPr lang="en-US" altLang="en-US" sz="2100" dirty="0" smtClean="0"/>
              <a:t> image is transformed and corner locations do not change</a:t>
            </a:r>
          </a:p>
          <a:p>
            <a:pPr lvl="1"/>
            <a:r>
              <a:rPr lang="en-US" altLang="en-US" sz="2100" b="1" dirty="0" smtClean="0"/>
              <a:t>Covariance: </a:t>
            </a:r>
            <a:r>
              <a:rPr lang="en-US" altLang="en-US" sz="2100" dirty="0" smtClean="0"/>
              <a:t>if we have two transformed versions of the same image, features should be detected in corresponding locations</a:t>
            </a:r>
          </a:p>
        </p:txBody>
      </p:sp>
      <p:pic>
        <p:nvPicPr>
          <p:cNvPr id="117764" name="Picture 3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18" y="3798951"/>
            <a:ext cx="4724400" cy="305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0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Affine intensity change</a:t>
            </a:r>
            <a:endParaRPr lang="ru-RU" altLang="en-US" smtClean="0"/>
          </a:p>
        </p:txBody>
      </p:sp>
      <p:sp>
        <p:nvSpPr>
          <p:cNvPr id="1210372" name="Text Box 4"/>
          <p:cNvSpPr txBox="1">
            <a:spLocks noChangeArrowheads="1"/>
          </p:cNvSpPr>
          <p:nvPr/>
        </p:nvSpPr>
        <p:spPr bwMode="auto">
          <a:xfrm>
            <a:off x="1447800" y="1997075"/>
            <a:ext cx="5562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US" sz="2400">
                <a:cs typeface="Times New Roman" panose="02020603050405020304" pitchFamily="18" charset="0"/>
              </a:rPr>
              <a:t>Only derivatives are used =&gt; invariance to intensity shift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he-IL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he-IL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lang="ru-RU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20675" y="2962275"/>
            <a:ext cx="8289925" cy="2819400"/>
            <a:chOff x="106" y="2378"/>
            <a:chExt cx="5222" cy="1776"/>
          </a:xfrm>
        </p:grpSpPr>
        <p:sp>
          <p:nvSpPr>
            <p:cNvPr id="118794" name="Text Box 6"/>
            <p:cNvSpPr txBox="1">
              <a:spLocks noChangeArrowheads="1"/>
            </p:cNvSpPr>
            <p:nvPr/>
          </p:nvSpPr>
          <p:spPr bwMode="auto">
            <a:xfrm>
              <a:off x="816" y="2378"/>
              <a:ext cx="3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he-IL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>
                  <a:cs typeface="Times New Roman" panose="02020603050405020304" pitchFamily="18" charset="0"/>
                </a:rPr>
                <a:t>Intensity scaling:</a:t>
              </a: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 </a:t>
              </a:r>
              <a:r>
                <a:rPr lang="en-US" altLang="en-US" sz="240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en-US" sz="2400" i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lang="he-IL" altLang="en-US" sz="2400" i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altLang="en-US" sz="2400" i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endParaRPr lang="ru-RU" altLang="en-US" sz="2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795" name="Freeform 7"/>
            <p:cNvSpPr>
              <a:spLocks/>
            </p:cNvSpPr>
            <p:nvPr/>
          </p:nvSpPr>
          <p:spPr bwMode="auto">
            <a:xfrm>
              <a:off x="912" y="2992"/>
              <a:ext cx="1584" cy="752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796" name="Freeform 8"/>
            <p:cNvSpPr>
              <a:spLocks/>
            </p:cNvSpPr>
            <p:nvPr/>
          </p:nvSpPr>
          <p:spPr bwMode="auto">
            <a:xfrm>
              <a:off x="3444" y="2496"/>
              <a:ext cx="1584" cy="1232"/>
            </a:xfrm>
            <a:custGeom>
              <a:avLst/>
              <a:gdLst>
                <a:gd name="T0" fmla="*/ 0 w 1584"/>
                <a:gd name="T1" fmla="*/ 63923 h 752"/>
                <a:gd name="T2" fmla="*/ 144 w 1584"/>
                <a:gd name="T3" fmla="*/ 19048 h 752"/>
                <a:gd name="T4" fmla="*/ 384 w 1584"/>
                <a:gd name="T5" fmla="*/ 35384 h 752"/>
                <a:gd name="T6" fmla="*/ 528 w 1584"/>
                <a:gd name="T7" fmla="*/ 2695 h 752"/>
                <a:gd name="T8" fmla="*/ 768 w 1584"/>
                <a:gd name="T9" fmla="*/ 51703 h 752"/>
                <a:gd name="T10" fmla="*/ 912 w 1584"/>
                <a:gd name="T11" fmla="*/ 39444 h 752"/>
                <a:gd name="T12" fmla="*/ 1104 w 1584"/>
                <a:gd name="T13" fmla="*/ 55779 h 752"/>
                <a:gd name="T14" fmla="*/ 1248 w 1584"/>
                <a:gd name="T15" fmla="*/ 23169 h 752"/>
                <a:gd name="T16" fmla="*/ 1584 w 1584"/>
                <a:gd name="T17" fmla="*/ 55779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8797" name="Group 9"/>
            <p:cNvGrpSpPr>
              <a:grpSpLocks/>
            </p:cNvGrpSpPr>
            <p:nvPr/>
          </p:nvGrpSpPr>
          <p:grpSpPr bwMode="auto">
            <a:xfrm>
              <a:off x="583" y="2880"/>
              <a:ext cx="2220" cy="1274"/>
              <a:chOff x="583" y="2880"/>
              <a:chExt cx="2220" cy="1274"/>
            </a:xfrm>
          </p:grpSpPr>
          <p:grpSp>
            <p:nvGrpSpPr>
              <p:cNvPr id="118813" name="Group 10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118815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816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81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endParaRPr lang="ru-RU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881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(image coordinate)</a:t>
                  </a:r>
                  <a:endParaRPr lang="ru-RU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8814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8798" name="Text Box 16"/>
            <p:cNvSpPr txBox="1">
              <a:spLocks noChangeArrowheads="1"/>
            </p:cNvSpPr>
            <p:nvPr/>
          </p:nvSpPr>
          <p:spPr bwMode="auto">
            <a:xfrm>
              <a:off x="106" y="3206"/>
              <a:ext cx="7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threshold</a:t>
              </a:r>
              <a:endParaRPr lang="ru-RU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8799" name="Group 17"/>
            <p:cNvGrpSpPr>
              <a:grpSpLocks/>
            </p:cNvGrpSpPr>
            <p:nvPr/>
          </p:nvGrpSpPr>
          <p:grpSpPr bwMode="auto">
            <a:xfrm>
              <a:off x="3108" y="2880"/>
              <a:ext cx="2220" cy="1274"/>
              <a:chOff x="583" y="2880"/>
              <a:chExt cx="2220" cy="1274"/>
            </a:xfrm>
          </p:grpSpPr>
          <p:grpSp>
            <p:nvGrpSpPr>
              <p:cNvPr id="118807" name="Group 18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118809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810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81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endParaRPr lang="ru-RU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881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(image coordinate)</a:t>
                  </a:r>
                  <a:endParaRPr lang="ru-RU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8808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8800" name="Oval 24"/>
            <p:cNvSpPr>
              <a:spLocks noChangeArrowheads="1"/>
            </p:cNvSpPr>
            <p:nvPr/>
          </p:nvSpPr>
          <p:spPr bwMode="auto">
            <a:xfrm>
              <a:off x="1047" y="3177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801" name="Oval 25"/>
            <p:cNvSpPr>
              <a:spLocks noChangeArrowheads="1"/>
            </p:cNvSpPr>
            <p:nvPr/>
          </p:nvSpPr>
          <p:spPr bwMode="auto">
            <a:xfrm>
              <a:off x="1401" y="2994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802" name="Oval 26"/>
            <p:cNvSpPr>
              <a:spLocks noChangeArrowheads="1"/>
            </p:cNvSpPr>
            <p:nvPr/>
          </p:nvSpPr>
          <p:spPr bwMode="auto">
            <a:xfrm>
              <a:off x="2141" y="3241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803" name="Oval 27"/>
            <p:cNvSpPr>
              <a:spLocks noChangeArrowheads="1"/>
            </p:cNvSpPr>
            <p:nvPr/>
          </p:nvSpPr>
          <p:spPr bwMode="auto">
            <a:xfrm>
              <a:off x="3592" y="2830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804" name="Oval 28"/>
            <p:cNvSpPr>
              <a:spLocks noChangeArrowheads="1"/>
            </p:cNvSpPr>
            <p:nvPr/>
          </p:nvSpPr>
          <p:spPr bwMode="auto">
            <a:xfrm>
              <a:off x="3939" y="2528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805" name="Oval 29"/>
            <p:cNvSpPr>
              <a:spLocks noChangeArrowheads="1"/>
            </p:cNvSpPr>
            <p:nvPr/>
          </p:nvSpPr>
          <p:spPr bwMode="auto">
            <a:xfrm>
              <a:off x="4320" y="3216"/>
              <a:ext cx="57" cy="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806" name="Oval 30"/>
            <p:cNvSpPr>
              <a:spLocks noChangeArrowheads="1"/>
            </p:cNvSpPr>
            <p:nvPr/>
          </p:nvSpPr>
          <p:spPr bwMode="auto">
            <a:xfrm>
              <a:off x="4671" y="2939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10399" name="Text Box 31"/>
          <p:cNvSpPr txBox="1">
            <a:spLocks noChangeArrowheads="1"/>
          </p:cNvSpPr>
          <p:nvPr/>
        </p:nvSpPr>
        <p:spPr bwMode="auto">
          <a:xfrm>
            <a:off x="1219200" y="6015038"/>
            <a:ext cx="6934200" cy="4619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i="1" dirty="0">
                <a:solidFill>
                  <a:srgbClr val="0033CC"/>
                </a:solidFill>
                <a:cs typeface="Times New Roman" panose="02020603050405020304" pitchFamily="18" charset="0"/>
              </a:rPr>
              <a:t>Partially invariant </a:t>
            </a:r>
            <a:r>
              <a:rPr lang="en-US" altLang="en-US" sz="2400" dirty="0">
                <a:solidFill>
                  <a:srgbClr val="0033CC"/>
                </a:solidFill>
                <a:cs typeface="Times New Roman" panose="02020603050405020304" pitchFamily="18" charset="0"/>
              </a:rPr>
              <a:t>to affine intensity change</a:t>
            </a:r>
            <a:endParaRPr lang="ru-RU" altLang="en-US" sz="2400" dirty="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  <p:sp>
        <p:nvSpPr>
          <p:cNvPr id="118790" name="Rectangle 30"/>
          <p:cNvSpPr>
            <a:spLocks noChangeArrowheads="1"/>
          </p:cNvSpPr>
          <p:nvPr/>
        </p:nvSpPr>
        <p:spPr bwMode="auto">
          <a:xfrm>
            <a:off x="5020236" y="1331914"/>
            <a:ext cx="1844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he-IL" altLang="en-US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+ b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791" name="Rectangle 13"/>
          <p:cNvSpPr>
            <a:spLocks noChangeArrowheads="1"/>
          </p:cNvSpPr>
          <p:nvPr/>
        </p:nvSpPr>
        <p:spPr bwMode="auto">
          <a:xfrm>
            <a:off x="3724836" y="1408114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8792" name="Rectangle 14"/>
          <p:cNvSpPr>
            <a:spLocks noChangeArrowheads="1"/>
          </p:cNvSpPr>
          <p:nvPr/>
        </p:nvSpPr>
        <p:spPr bwMode="auto">
          <a:xfrm>
            <a:off x="2353236" y="1408114"/>
            <a:ext cx="457200" cy="381000"/>
          </a:xfrm>
          <a:prstGeom prst="rect">
            <a:avLst/>
          </a:prstGeom>
          <a:solidFill>
            <a:srgbClr val="9FB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8793" name="AutoShape 15"/>
          <p:cNvSpPr>
            <a:spLocks noChangeArrowheads="1"/>
          </p:cNvSpPr>
          <p:nvPr/>
        </p:nvSpPr>
        <p:spPr bwMode="auto">
          <a:xfrm>
            <a:off x="3039036" y="1484314"/>
            <a:ext cx="381000" cy="228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30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4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 autoUpdateAnimBg="0"/>
      <p:bldP spid="121039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translation</a:t>
            </a:r>
            <a:endParaRPr lang="ru-RU" altLang="en-US" smtClean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838200" y="4267200"/>
            <a:ext cx="769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>
                <a:cs typeface="Times New Roman" panose="02020603050405020304" pitchFamily="18" charset="0"/>
              </a:rPr>
              <a:t>  Derivatives and window function are shift-invariant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sp>
        <p:nvSpPr>
          <p:cNvPr id="119812" name="Rectangle 7"/>
          <p:cNvSpPr>
            <a:spLocks noChangeArrowheads="1"/>
          </p:cNvSpPr>
          <p:nvPr/>
        </p:nvSpPr>
        <p:spPr bwMode="auto">
          <a:xfrm>
            <a:off x="1473200" y="1690689"/>
            <a:ext cx="2184400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9813" name="Freeform 8"/>
          <p:cNvSpPr>
            <a:spLocks/>
          </p:cNvSpPr>
          <p:nvPr/>
        </p:nvSpPr>
        <p:spPr bwMode="auto">
          <a:xfrm>
            <a:off x="1766093" y="1876426"/>
            <a:ext cx="788988" cy="723900"/>
          </a:xfrm>
          <a:custGeom>
            <a:avLst/>
            <a:gdLst>
              <a:gd name="T0" fmla="*/ 0 w 720"/>
              <a:gd name="T1" fmla="*/ 2147483647 h 528"/>
              <a:gd name="T2" fmla="*/ 2147483647 w 720"/>
              <a:gd name="T3" fmla="*/ 0 h 528"/>
              <a:gd name="T4" fmla="*/ 2147483647 w 720"/>
              <a:gd name="T5" fmla="*/ 2147483647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9814" name="AutoShape 12"/>
          <p:cNvSpPr>
            <a:spLocks noChangeArrowheads="1"/>
          </p:cNvSpPr>
          <p:nvPr/>
        </p:nvSpPr>
        <p:spPr bwMode="auto">
          <a:xfrm>
            <a:off x="3924300" y="2211389"/>
            <a:ext cx="1219200" cy="12319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56388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solidFill>
                  <a:srgbClr val="0033CC"/>
                </a:solidFill>
                <a:cs typeface="Times New Roman" panose="02020603050405020304" pitchFamily="18" charset="0"/>
              </a:rPr>
              <a:t>Corner location is covariant w.r.t. translation</a:t>
            </a:r>
            <a:endParaRPr lang="ru-RU" altLang="en-US" sz="240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  <p:sp>
        <p:nvSpPr>
          <p:cNvPr id="119816" name="Rectangle 7"/>
          <p:cNvSpPr>
            <a:spLocks noChangeArrowheads="1"/>
          </p:cNvSpPr>
          <p:nvPr/>
        </p:nvSpPr>
        <p:spPr bwMode="auto">
          <a:xfrm>
            <a:off x="5461000" y="1690689"/>
            <a:ext cx="2184400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9817" name="Freeform 8"/>
          <p:cNvSpPr>
            <a:spLocks/>
          </p:cNvSpPr>
          <p:nvPr/>
        </p:nvSpPr>
        <p:spPr bwMode="auto">
          <a:xfrm>
            <a:off x="6553200" y="2246313"/>
            <a:ext cx="787400" cy="725487"/>
          </a:xfrm>
          <a:custGeom>
            <a:avLst/>
            <a:gdLst>
              <a:gd name="T0" fmla="*/ 0 w 720"/>
              <a:gd name="T1" fmla="*/ 2147483647 h 528"/>
              <a:gd name="T2" fmla="*/ 2147483647 w 720"/>
              <a:gd name="T3" fmla="*/ 0 h 528"/>
              <a:gd name="T4" fmla="*/ 2147483647 w 720"/>
              <a:gd name="T5" fmla="*/ 2147483647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8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Distance Measures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75175"/>
          </a:xfrm>
        </p:spPr>
        <p:txBody>
          <a:bodyPr/>
          <a:lstStyle/>
          <a:p>
            <a:r>
              <a:rPr lang="en-US" altLang="en-US" dirty="0" smtClean="0"/>
              <a:t>Difference can be measured by </a:t>
            </a:r>
            <a:r>
              <a:rPr lang="en-US" altLang="en-US" i="1" dirty="0" smtClean="0"/>
              <a:t>distance measure </a:t>
            </a:r>
            <a:r>
              <a:rPr lang="en-US" altLang="en-US" dirty="0" smtClean="0"/>
              <a:t>in 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-dimensional feature space; the bigger the distance – the greater the difference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Several metric measurement</a:t>
            </a:r>
          </a:p>
          <a:p>
            <a:pPr lvl="1">
              <a:lnSpc>
                <a:spcPct val="150000"/>
              </a:lnSpc>
            </a:pPr>
            <a:r>
              <a:rPr lang="en-US" altLang="en-US" sz="2000" i="1" dirty="0" smtClean="0"/>
              <a:t>Euclidean distance</a:t>
            </a:r>
          </a:p>
          <a:p>
            <a:pPr lvl="1">
              <a:lnSpc>
                <a:spcPct val="150000"/>
              </a:lnSpc>
            </a:pPr>
            <a:r>
              <a:rPr lang="en-US" altLang="en-US" sz="2000" i="1" dirty="0" smtClean="0"/>
              <a:t>Range-normalized Euclidean distance</a:t>
            </a:r>
          </a:p>
          <a:p>
            <a:pPr lvl="1">
              <a:lnSpc>
                <a:spcPct val="150000"/>
              </a:lnSpc>
            </a:pPr>
            <a:r>
              <a:rPr lang="en-US" altLang="en-US" sz="2000" i="1" dirty="0" smtClean="0"/>
              <a:t>City block </a:t>
            </a:r>
            <a:r>
              <a:rPr lang="en-US" altLang="en-US" sz="2000" dirty="0" smtClean="0"/>
              <a:t>or </a:t>
            </a:r>
            <a:r>
              <a:rPr lang="en-US" altLang="en-US" sz="2000" i="1" dirty="0" smtClean="0"/>
              <a:t>absolute value metric</a:t>
            </a:r>
          </a:p>
          <a:p>
            <a:pPr lvl="1">
              <a:lnSpc>
                <a:spcPct val="150000"/>
              </a:lnSpc>
            </a:pPr>
            <a:r>
              <a:rPr lang="en-US" altLang="en-US" sz="2000" i="1" dirty="0" smtClean="0"/>
              <a:t>Maximum value </a:t>
            </a:r>
          </a:p>
        </p:txBody>
      </p:sp>
    </p:spTree>
    <p:extLst>
      <p:ext uri="{BB962C8B-B14F-4D97-AF65-F5344CB8AC3E}">
        <p14:creationId xmlns:p14="http://schemas.microsoft.com/office/powerpoint/2010/main" val="359043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rotation</a:t>
            </a:r>
            <a:endParaRPr lang="ru-RU" altLang="en-US" smtClean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1219200" y="4572000"/>
            <a:ext cx="6705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cs typeface="Times New Roman" panose="02020603050405020304" pitchFamily="18" charset="0"/>
              </a:rPr>
              <a:t>Second moment ellipse rotates but its shape (i.e. eigenvalues) remains the same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28800" y="1676400"/>
            <a:ext cx="5257800" cy="2438400"/>
            <a:chOff x="1720" y="1344"/>
            <a:chExt cx="2072" cy="950"/>
          </a:xfrm>
        </p:grpSpPr>
        <p:grpSp>
          <p:nvGrpSpPr>
            <p:cNvPr id="120838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120851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0852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26554 h 528"/>
                  <a:gd name="T2" fmla="*/ 2245 w 720"/>
                  <a:gd name="T3" fmla="*/ 0 h 528"/>
                  <a:gd name="T4" fmla="*/ 33738 w 720"/>
                  <a:gd name="T5" fmla="*/ 16886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839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120849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0850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6 h 528"/>
                  <a:gd name="T2" fmla="*/ 1 w 720"/>
                  <a:gd name="T3" fmla="*/ 0 h 528"/>
                  <a:gd name="T4" fmla="*/ 2 w 720"/>
                  <a:gd name="T5" fmla="*/ 4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840" name="AutoShape 12"/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0841" name="Group 13"/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120846" name="Oval 14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0847" name="Line 15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48" name="Line 16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842" name="Group 17"/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120843" name="Oval 18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0844" name="Line 19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45" name="Line 20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56388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solidFill>
                  <a:srgbClr val="0033CC"/>
                </a:solidFill>
                <a:cs typeface="Times New Roman" panose="02020603050405020304" pitchFamily="18" charset="0"/>
              </a:rPr>
              <a:t>Corner location is covariant w.r.t. rotation</a:t>
            </a:r>
            <a:endParaRPr lang="ru-RU" altLang="en-US" sz="240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12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Scaling</a:t>
            </a:r>
            <a:endParaRPr lang="ru-RU" altLang="en-US" smtClean="0"/>
          </a:p>
        </p:txBody>
      </p:sp>
      <p:sp>
        <p:nvSpPr>
          <p:cNvPr id="1212427" name="Text Box 11"/>
          <p:cNvSpPr txBox="1">
            <a:spLocks noChangeArrowheads="1"/>
          </p:cNvSpPr>
          <p:nvPr/>
        </p:nvSpPr>
        <p:spPr bwMode="auto">
          <a:xfrm>
            <a:off x="5791200" y="4265613"/>
            <a:ext cx="2590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cs typeface="Times New Roman" panose="02020603050405020304" pitchFamily="18" charset="0"/>
              </a:rPr>
              <a:t>All points will be classified as </a:t>
            </a:r>
            <a:r>
              <a:rPr lang="en-US" altLang="en-US">
                <a:solidFill>
                  <a:srgbClr val="0033CC"/>
                </a:solidFill>
                <a:cs typeface="Times New Roman" panose="02020603050405020304" pitchFamily="18" charset="0"/>
              </a:rPr>
              <a:t>edges</a:t>
            </a:r>
            <a:endParaRPr lang="ru-RU" altLang="en-US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21860" name="Group 17"/>
          <p:cNvGrpSpPr>
            <a:grpSpLocks/>
          </p:cNvGrpSpPr>
          <p:nvPr/>
        </p:nvGrpSpPr>
        <p:grpSpPr bwMode="auto">
          <a:xfrm>
            <a:off x="1690688" y="2751138"/>
            <a:ext cx="442912" cy="434975"/>
            <a:chOff x="4329" y="1733"/>
            <a:chExt cx="279" cy="274"/>
          </a:xfrm>
        </p:grpSpPr>
        <p:sp>
          <p:nvSpPr>
            <p:cNvPr id="121870" name="Freeform 4"/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0 h 1264"/>
                <a:gd name="T2" fmla="*/ 0 w 1728"/>
                <a:gd name="T3" fmla="*/ 0 h 1264"/>
                <a:gd name="T4" fmla="*/ 0 w 1728"/>
                <a:gd name="T5" fmla="*/ 0 h 1264"/>
                <a:gd name="T6" fmla="*/ 0 w 1728"/>
                <a:gd name="T7" fmla="*/ 0 h 1264"/>
                <a:gd name="T8" fmla="*/ 0 w 1728"/>
                <a:gd name="T9" fmla="*/ 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871" name="Rectangle 5"/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21861" name="Text Box 12"/>
          <p:cNvSpPr txBox="1">
            <a:spLocks noChangeArrowheads="1"/>
          </p:cNvSpPr>
          <p:nvPr/>
        </p:nvSpPr>
        <p:spPr bwMode="auto">
          <a:xfrm>
            <a:off x="1219200" y="3505200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cs typeface="Times New Roman" panose="02020603050405020304" pitchFamily="18" charset="0"/>
              </a:rPr>
              <a:t>Corner</a:t>
            </a:r>
            <a:endParaRPr lang="ru-RU" altLang="en-US">
              <a:cs typeface="Times New Roman" panose="02020603050405020304" pitchFamily="18" charset="0"/>
            </a:endParaRPr>
          </a:p>
        </p:txBody>
      </p:sp>
      <p:sp>
        <p:nvSpPr>
          <p:cNvPr id="1212432" name="Text Box 16"/>
          <p:cNvSpPr txBox="1">
            <a:spLocks noChangeArrowheads="1"/>
          </p:cNvSpPr>
          <p:nvPr/>
        </p:nvSpPr>
        <p:spPr bwMode="auto">
          <a:xfrm>
            <a:off x="1143000" y="6015038"/>
            <a:ext cx="6934200" cy="4619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solidFill>
                  <a:srgbClr val="0033CC"/>
                </a:solidFill>
                <a:cs typeface="Times New Roman" panose="02020603050405020304" pitchFamily="18" charset="0"/>
              </a:rPr>
              <a:t>Corner location is not covariant to scaling!</a:t>
            </a:r>
            <a:endParaRPr lang="ru-RU" altLang="en-US" sz="240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276600" y="1828800"/>
            <a:ext cx="5029200" cy="2159000"/>
            <a:chOff x="2064" y="1152"/>
            <a:chExt cx="3168" cy="1360"/>
          </a:xfrm>
        </p:grpSpPr>
        <p:grpSp>
          <p:nvGrpSpPr>
            <p:cNvPr id="121864" name="Group 19"/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121868" name="Freeform 6"/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1264"/>
                  <a:gd name="T17" fmla="*/ 1728 w 1728"/>
                  <a:gd name="T18" fmla="*/ 1264 h 1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69" name="AutoShape 10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1865" name="Rectangle 22"/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1866" name="Rectangle 23"/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1867" name="Rectangle 24"/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56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Local features: main components</a:t>
            </a:r>
          </a:p>
        </p:txBody>
      </p:sp>
      <p:sp>
        <p:nvSpPr>
          <p:cNvPr id="1126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smtClean="0">
                <a:solidFill>
                  <a:schemeClr val="bg2"/>
                </a:solidFill>
              </a:rPr>
              <a:t>Detection: </a:t>
            </a:r>
            <a:r>
              <a:rPr lang="en-US" altLang="en-US" sz="2400" smtClean="0">
                <a:solidFill>
                  <a:schemeClr val="bg2"/>
                </a:solidFill>
              </a:rPr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smtClean="0"/>
              <a:t>Description</a:t>
            </a:r>
            <a:r>
              <a:rPr lang="en-US" altLang="en-US" sz="2400" smtClean="0"/>
              <a:t>:Extract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smtClean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smtClean="0">
                <a:solidFill>
                  <a:schemeClr val="bg2"/>
                </a:solidFill>
              </a:rPr>
              <a:t>Matching: </a:t>
            </a:r>
            <a:r>
              <a:rPr lang="en-US" altLang="en-US" sz="2400" smtClean="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11270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1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11276" name="Rectangle 7"/>
            <p:cNvSpPr>
              <a:spLocks noChangeArrowheads="1"/>
            </p:cNvSpPr>
            <p:nvPr/>
          </p:nvSpPr>
          <p:spPr bwMode="auto">
            <a:xfrm rot="-1581194">
              <a:off x="6064192" y="5081804"/>
              <a:ext cx="412126" cy="442881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/>
              <a:endParaRPr lang="en-US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11266" name="Object 1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6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277" name="Shape 17"/>
            <p:cNvCxnSpPr>
              <a:cxnSpLocks noChangeShapeType="1"/>
              <a:stCxn id="11276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11272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1273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1275" name="Rectangle 9"/>
              <p:cNvSpPr>
                <a:spLocks noChangeArrowheads="1"/>
              </p:cNvSpPr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/>
                <a:endParaRPr lang="en-US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aphicFrame>
            <p:nvGraphicFramePr>
              <p:cNvPr id="11267" name="Object 1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17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1274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814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Geometric transformations</a:t>
            </a:r>
          </a:p>
        </p:txBody>
      </p:sp>
      <p:pic>
        <p:nvPicPr>
          <p:cNvPr id="223235" name="Picture 5" descr="featExtrac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49363"/>
            <a:ext cx="2846388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6" name="Picture 6" descr="featExtrac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0013"/>
            <a:ext cx="4419600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featDat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4992688"/>
            <a:ext cx="15906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featData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4984750"/>
            <a:ext cx="1590675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3"/>
          <p:cNvSpPr>
            <a:spLocks noChangeArrowheads="1"/>
          </p:cNvSpPr>
          <p:nvPr/>
        </p:nvSpPr>
        <p:spPr bwMode="auto">
          <a:xfrm rot="3375002">
            <a:off x="2547937" y="4054476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ight Arrow 14"/>
          <p:cNvSpPr>
            <a:spLocks noChangeArrowheads="1"/>
          </p:cNvSpPr>
          <p:nvPr/>
        </p:nvSpPr>
        <p:spPr bwMode="auto">
          <a:xfrm rot="7715876">
            <a:off x="5618162" y="4083051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41" name="TextBox 13"/>
          <p:cNvSpPr txBox="1">
            <a:spLocks noChangeArrowheads="1"/>
          </p:cNvSpPr>
          <p:nvPr/>
        </p:nvSpPr>
        <p:spPr bwMode="auto">
          <a:xfrm>
            <a:off x="7086600" y="5334000"/>
            <a:ext cx="1676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e.g. scale, translation, rotation</a:t>
            </a:r>
          </a:p>
        </p:txBody>
      </p:sp>
    </p:spTree>
    <p:extLst>
      <p:ext uri="{BB962C8B-B14F-4D97-AF65-F5344CB8AC3E}">
        <p14:creationId xmlns:p14="http://schemas.microsoft.com/office/powerpoint/2010/main" val="42504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0163"/>
            <a:ext cx="8229600" cy="1143001"/>
          </a:xfrm>
        </p:spPr>
        <p:txBody>
          <a:bodyPr/>
          <a:lstStyle/>
          <a:p>
            <a:r>
              <a:rPr lang="en-US" altLang="en-US" smtClean="0"/>
              <a:t>Photometric transformations</a:t>
            </a:r>
          </a:p>
        </p:txBody>
      </p:sp>
      <p:sp>
        <p:nvSpPr>
          <p:cNvPr id="224262" name="Rectangle 6"/>
          <p:cNvSpPr>
            <a:spLocks noChangeArrowheads="1"/>
          </p:cNvSpPr>
          <p:nvPr/>
        </p:nvSpPr>
        <p:spPr bwMode="auto">
          <a:xfrm>
            <a:off x="304800" y="4876800"/>
            <a:ext cx="5410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4265" name="Rectangle 9"/>
          <p:cNvSpPr>
            <a:spLocks noChangeArrowheads="1"/>
          </p:cNvSpPr>
          <p:nvPr/>
        </p:nvSpPr>
        <p:spPr bwMode="auto">
          <a:xfrm>
            <a:off x="3886200" y="914400"/>
            <a:ext cx="5410200" cy="1524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1036" r="3682"/>
          <a:stretch/>
        </p:blipFill>
        <p:spPr>
          <a:xfrm>
            <a:off x="255493" y="914400"/>
            <a:ext cx="8633013" cy="57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800" smtClean="0">
                <a:latin typeface="Arial" panose="020B0604020202020204" pitchFamily="34" charset="0"/>
                <a:cs typeface="Arial" panose="020B0604020202020204" pitchFamily="34" charset="0"/>
              </a:rPr>
              <a:t>Raw patches as local descriptors</a:t>
            </a:r>
          </a:p>
        </p:txBody>
      </p:sp>
      <p:pic>
        <p:nvPicPr>
          <p:cNvPr id="1136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7" t="44806" r="5296" b="5096"/>
          <a:stretch>
            <a:fillRect/>
          </a:stretch>
        </p:blipFill>
        <p:spPr bwMode="auto">
          <a:xfrm>
            <a:off x="2057400" y="1371600"/>
            <a:ext cx="1828800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14800" y="1600200"/>
            <a:ext cx="52578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/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The simplest way to describe the neighborhood around an interest point is to write down the list of intensities to form a feature vector.</a:t>
            </a:r>
          </a:p>
          <a:p>
            <a:pPr eaLnBrk="0" hangingPunct="0"/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But this is very sensitive to even small shifts, rotations.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8" t="53546" r="16096" b="35818"/>
          <a:stretch>
            <a:fillRect/>
          </a:stretch>
        </p:blipFill>
        <p:spPr bwMode="auto">
          <a:xfrm>
            <a:off x="2362200" y="2057400"/>
            <a:ext cx="53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20" t="74815" r="16096" b="12186"/>
          <a:stretch>
            <a:fillRect/>
          </a:stretch>
        </p:blipFill>
        <p:spPr bwMode="auto">
          <a:xfrm>
            <a:off x="2438400" y="3505200"/>
            <a:ext cx="457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8" t="44806" r="26064" b="5096"/>
          <a:stretch>
            <a:fillRect/>
          </a:stretch>
        </p:blipFill>
        <p:spPr bwMode="auto">
          <a:xfrm>
            <a:off x="152400" y="1371600"/>
            <a:ext cx="1905000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1219200" y="350520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1219200" y="37322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1219200" y="39608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383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Next Lecture</a:t>
            </a:r>
            <a:r>
              <a:rPr lang="en-US" sz="2400" b="1" dirty="0" smtClean="0">
                <a:solidFill>
                  <a:schemeClr val="tx1"/>
                </a:solidFill>
              </a:rPr>
              <a:t>: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Feature descriptor </a:t>
            </a:r>
            <a:r>
              <a:rPr lang="en-US" sz="2400" b="1" smtClean="0">
                <a:solidFill>
                  <a:schemeClr val="bg1">
                    <a:lumMod val="50000"/>
                  </a:schemeClr>
                </a:solidFill>
              </a:rPr>
              <a:t>and matching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52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Distance Measures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i="1" smtClean="0"/>
              <a:t>Euclidean distance </a:t>
            </a:r>
            <a:r>
              <a:rPr lang="en-US" altLang="en-US" smtClean="0"/>
              <a:t>is the most common metric for measuring the distance between two vectors.</a:t>
            </a:r>
          </a:p>
          <a:p>
            <a:pPr eaLnBrk="1" hangingPunct="1"/>
            <a:r>
              <a:rPr lang="en-US" altLang="en-US" smtClean="0"/>
              <a:t>Given two vectors </a:t>
            </a:r>
            <a:r>
              <a:rPr lang="en-US" altLang="en-US" b="1" smtClean="0"/>
              <a:t>A</a:t>
            </a:r>
            <a:r>
              <a:rPr lang="en-US" altLang="en-US" smtClean="0"/>
              <a:t> and </a:t>
            </a:r>
            <a:r>
              <a:rPr lang="en-US" altLang="en-US" b="1" smtClean="0"/>
              <a:t>B</a:t>
            </a:r>
            <a:r>
              <a:rPr lang="en-US" altLang="en-US" smtClean="0"/>
              <a:t>, where: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8436" name="Object 4"/>
          <p:cNvGraphicFramePr>
            <a:graphicFrameLocks noChangeAspect="1"/>
          </p:cNvGraphicFramePr>
          <p:nvPr>
            <p:extLst/>
          </p:nvPr>
        </p:nvGraphicFramePr>
        <p:xfrm>
          <a:off x="2481942" y="3455987"/>
          <a:ext cx="365760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942" y="3455987"/>
                        <a:ext cx="3657600" cy="1254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54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Distance Measures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Euclidean distance is given by:</a:t>
            </a:r>
          </a:p>
          <a:p>
            <a:pPr eaLnBrk="1" hangingPunct="1"/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 smtClean="0"/>
              <a:t>This measure may be biased as a result of the varying range on different components of the vector.</a:t>
            </a:r>
          </a:p>
          <a:p>
            <a:pPr eaLnBrk="1" hangingPunct="1"/>
            <a:endParaRPr lang="en-US" altLang="en-US" dirty="0" smtClean="0"/>
          </a:p>
          <a:p>
            <a:pPr lvl="1" eaLnBrk="1" hangingPunct="1"/>
            <a:r>
              <a:rPr lang="en-US" altLang="en-US" sz="2000" dirty="0" smtClean="0"/>
              <a:t>One component may range 1 to 5, another component may range 1 to 5000.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9460" name="Object 4"/>
          <p:cNvGraphicFramePr>
            <a:graphicFrameLocks noChangeAspect="1"/>
          </p:cNvGraphicFramePr>
          <p:nvPr>
            <p:extLst/>
          </p:nvPr>
        </p:nvGraphicFramePr>
        <p:xfrm>
          <a:off x="1531257" y="2402114"/>
          <a:ext cx="66294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3" imgW="3403600" imgH="482600" progId="Equation.3">
                  <p:embed/>
                </p:oleObj>
              </mc:Choice>
              <mc:Fallback>
                <p:oleObj name="Equation" r:id="rId3" imgW="3403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257" y="2402114"/>
                        <a:ext cx="6629400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716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Distance Measures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A difference of 5 is significant on the first component, but insignificant on the second component.</a:t>
            </a:r>
          </a:p>
          <a:p>
            <a:pPr lvl="1"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This problem can be rectified by using </a:t>
            </a:r>
            <a:r>
              <a:rPr lang="en-US" altLang="en-US" i="1" dirty="0" smtClean="0"/>
              <a:t>range-normalized Euclidean distance</a:t>
            </a:r>
            <a:r>
              <a:rPr lang="en-US" altLang="en-US" dirty="0" smtClean="0"/>
              <a:t>: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576161" y="4070577"/>
            <a:ext cx="6026150" cy="1258888"/>
            <a:chOff x="1002" y="2875"/>
            <a:chExt cx="3796" cy="793"/>
          </a:xfrm>
        </p:grpSpPr>
        <p:graphicFrame>
          <p:nvGraphicFramePr>
            <p:cNvPr id="19458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1002" y="2875"/>
            <a:ext cx="1384" cy="7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Equation" r:id="rId3" imgW="914400" imgH="520700" progId="Equation.3">
                    <p:embed/>
                  </p:oleObj>
                </mc:Choice>
                <mc:Fallback>
                  <p:oleObj name="Equation" r:id="rId3" imgW="914400" imgH="520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2" y="2875"/>
                          <a:ext cx="1384" cy="79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3" name="Text Box 6"/>
            <p:cNvSpPr txBox="1">
              <a:spLocks noChangeArrowheads="1"/>
            </p:cNvSpPr>
            <p:nvPr/>
          </p:nvSpPr>
          <p:spPr bwMode="auto">
            <a:xfrm>
              <a:off x="2782" y="2977"/>
              <a:ext cx="2016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i="1" dirty="0" err="1"/>
                <a:t>R</a:t>
              </a:r>
              <a:r>
                <a:rPr lang="en-US" altLang="en-US" sz="2400" i="1" baseline="-25000" dirty="0" err="1"/>
                <a:t>i</a:t>
              </a:r>
              <a:r>
                <a:rPr lang="en-US" altLang="en-US" sz="2400" dirty="0"/>
                <a:t> is the range of the</a:t>
              </a:r>
            </a:p>
            <a:p>
              <a:pPr eaLnBrk="1" hangingPunct="1"/>
              <a:r>
                <a:rPr lang="en-US" altLang="en-US" sz="2400" i="1" dirty="0" err="1"/>
                <a:t>i</a:t>
              </a:r>
              <a:r>
                <a:rPr lang="en-US" altLang="en-US" sz="2400" dirty="0" err="1"/>
                <a:t>th</a:t>
              </a:r>
              <a:r>
                <a:rPr lang="en-US" altLang="en-US" sz="2400" dirty="0"/>
                <a:t> component.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23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Distance Measures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Another distance measure, called the </a:t>
            </a:r>
            <a:r>
              <a:rPr lang="en-US" altLang="en-US" i="1" smtClean="0"/>
              <a:t>city block</a:t>
            </a:r>
            <a:r>
              <a:rPr lang="en-US" altLang="en-US" smtClean="0"/>
              <a:t> or </a:t>
            </a:r>
            <a:r>
              <a:rPr lang="en-US" altLang="en-US" i="1" smtClean="0"/>
              <a:t>absolute value metric</a:t>
            </a:r>
            <a:r>
              <a:rPr lang="en-US" altLang="en-US" smtClean="0"/>
              <a:t>, is defined as follows: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This metric is computationally faster than the Euclidean distance but gives similar result.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21510" name="Object 6"/>
          <p:cNvGraphicFramePr>
            <a:graphicFrameLocks noChangeAspect="1"/>
          </p:cNvGraphicFramePr>
          <p:nvPr>
            <p:extLst/>
          </p:nvPr>
        </p:nvGraphicFramePr>
        <p:xfrm>
          <a:off x="3287486" y="4261644"/>
          <a:ext cx="182880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3" imgW="660113" imgH="431613" progId="Equation.3">
                  <p:embed/>
                </p:oleObj>
              </mc:Choice>
              <mc:Fallback>
                <p:oleObj name="Equation" r:id="rId3" imgW="660113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486" y="4261644"/>
                        <a:ext cx="1828800" cy="1192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5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Distance Measures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city block distance can also be range-normalized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 smtClean="0"/>
              <a:t>It gives a </a:t>
            </a:r>
            <a:r>
              <a:rPr lang="en-US" altLang="en-US" i="1" dirty="0" smtClean="0"/>
              <a:t>range-normalized city block</a:t>
            </a:r>
            <a:r>
              <a:rPr lang="en-US" altLang="en-US" dirty="0" smtClean="0"/>
              <a:t> distance metric, with </a:t>
            </a:r>
            <a:r>
              <a:rPr lang="en-US" altLang="en-US" i="1" dirty="0" err="1" smtClean="0"/>
              <a:t>R</a:t>
            </a:r>
            <a:r>
              <a:rPr lang="en-US" altLang="en-US" i="1" baseline="-25000" dirty="0" err="1" smtClean="0"/>
              <a:t>i</a:t>
            </a:r>
            <a:r>
              <a:rPr lang="en-US" altLang="en-US" dirty="0" smtClean="0"/>
              <a:t> defined as before: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>
            <p:extLst/>
          </p:nvPr>
        </p:nvGraphicFramePr>
        <p:xfrm>
          <a:off x="3545113" y="3586996"/>
          <a:ext cx="1723572" cy="122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3" imgW="685800" imgH="482600" progId="Equation.3">
                  <p:embed/>
                </p:oleObj>
              </mc:Choice>
              <mc:Fallback>
                <p:oleObj name="Equation" r:id="rId3" imgW="685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5113" y="3586996"/>
                        <a:ext cx="1723572" cy="12208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67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1333</TotalTime>
  <Words>1380</Words>
  <Application>Microsoft Office PowerPoint</Application>
  <PresentationFormat>On-screen Show (4:3)</PresentationFormat>
  <Paragraphs>306</Paragraphs>
  <Slides>46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 Unicode MS</vt:lpstr>
      <vt:lpstr>Arial</vt:lpstr>
      <vt:lpstr>Calibri</vt:lpstr>
      <vt:lpstr>Symbol</vt:lpstr>
      <vt:lpstr>Tahoma</vt:lpstr>
      <vt:lpstr>Times New Roman</vt:lpstr>
      <vt:lpstr>Wingdings</vt:lpstr>
      <vt:lpstr>Office Theme</vt:lpstr>
      <vt:lpstr>Equation</vt:lpstr>
      <vt:lpstr>CS654: Digital Image Analysis</vt:lpstr>
      <vt:lpstr>Feature Vectors</vt:lpstr>
      <vt:lpstr>Distance &amp; Similarity Measures</vt:lpstr>
      <vt:lpstr>Distance Measures</vt:lpstr>
      <vt:lpstr>Distance Measures</vt:lpstr>
      <vt:lpstr>Distance Measures</vt:lpstr>
      <vt:lpstr>Distance Measures</vt:lpstr>
      <vt:lpstr>Distance Measures</vt:lpstr>
      <vt:lpstr>Distance Measures</vt:lpstr>
      <vt:lpstr>Distance Measures</vt:lpstr>
      <vt:lpstr>Why extract features?</vt:lpstr>
      <vt:lpstr>Local features: main components</vt:lpstr>
      <vt:lpstr>Characteristics of good features</vt:lpstr>
      <vt:lpstr>Goal: interest operator repeatability</vt:lpstr>
      <vt:lpstr>PowerPoint Presentation</vt:lpstr>
      <vt:lpstr>Applications  </vt:lpstr>
      <vt:lpstr>Local features: main components</vt:lpstr>
      <vt:lpstr>Many Existing Detectors Available</vt:lpstr>
      <vt:lpstr>PowerPoint Presentation</vt:lpstr>
      <vt:lpstr>Corner Detection: Basic Idea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PowerPoint Presentation</vt:lpstr>
      <vt:lpstr>Interpreting the second moment matrix</vt:lpstr>
      <vt:lpstr>Interpreting the eigenvalues</vt:lpstr>
      <vt:lpstr>Corner response function</vt:lpstr>
      <vt:lpstr>Harris corner detector</vt:lpstr>
      <vt:lpstr>Harris Detector</vt:lpstr>
      <vt:lpstr>Harris Detector: Steps</vt:lpstr>
      <vt:lpstr>Harris Detector: Steps</vt:lpstr>
      <vt:lpstr>Harris Detector: Steps</vt:lpstr>
      <vt:lpstr>Harris Detector: Steps</vt:lpstr>
      <vt:lpstr>Harris Detector: Steps</vt:lpstr>
      <vt:lpstr>Invariance and covariance</vt:lpstr>
      <vt:lpstr>Affine intensity change</vt:lpstr>
      <vt:lpstr>Image translation</vt:lpstr>
      <vt:lpstr>Image rotation</vt:lpstr>
      <vt:lpstr>Scaling</vt:lpstr>
      <vt:lpstr>Local features: main components</vt:lpstr>
      <vt:lpstr>Geometric transformations</vt:lpstr>
      <vt:lpstr>Photometric transformations</vt:lpstr>
      <vt:lpstr>Raw patches as local descriptors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11</cp:revision>
  <dcterms:created xsi:type="dcterms:W3CDTF">2015-07-15T04:13:21Z</dcterms:created>
  <dcterms:modified xsi:type="dcterms:W3CDTF">2015-11-13T00:13:03Z</dcterms:modified>
</cp:coreProperties>
</file>